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sldIdLst>
    <p:sldId id="256" r:id="rId5"/>
    <p:sldId id="345" r:id="rId6"/>
    <p:sldId id="310" r:id="rId7"/>
    <p:sldId id="346" r:id="rId8"/>
    <p:sldId id="4100" r:id="rId9"/>
    <p:sldId id="355" r:id="rId10"/>
    <p:sldId id="4085" r:id="rId11"/>
    <p:sldId id="324" r:id="rId12"/>
    <p:sldId id="4086" r:id="rId13"/>
    <p:sldId id="342" r:id="rId14"/>
    <p:sldId id="365" r:id="rId15"/>
    <p:sldId id="4087" r:id="rId16"/>
    <p:sldId id="4088" r:id="rId17"/>
    <p:sldId id="4084" r:id="rId18"/>
    <p:sldId id="4101" r:id="rId19"/>
    <p:sldId id="4093" r:id="rId20"/>
    <p:sldId id="4094" r:id="rId21"/>
    <p:sldId id="4095" r:id="rId22"/>
    <p:sldId id="4096" r:id="rId23"/>
    <p:sldId id="362" r:id="rId24"/>
    <p:sldId id="352" r:id="rId25"/>
    <p:sldId id="4097" r:id="rId26"/>
    <p:sldId id="363" r:id="rId27"/>
    <p:sldId id="4110" r:id="rId28"/>
    <p:sldId id="348" r:id="rId29"/>
    <p:sldId id="356" r:id="rId30"/>
    <p:sldId id="4082" r:id="rId31"/>
    <p:sldId id="4083" r:id="rId32"/>
    <p:sldId id="4102" r:id="rId33"/>
    <p:sldId id="343" r:id="rId34"/>
    <p:sldId id="337" r:id="rId35"/>
    <p:sldId id="364" r:id="rId36"/>
    <p:sldId id="4089" r:id="rId37"/>
    <p:sldId id="330" r:id="rId38"/>
    <p:sldId id="4091" r:id="rId39"/>
    <p:sldId id="331" r:id="rId40"/>
    <p:sldId id="4090" r:id="rId41"/>
    <p:sldId id="341" r:id="rId42"/>
    <p:sldId id="4092" r:id="rId43"/>
    <p:sldId id="4103" r:id="rId44"/>
    <p:sldId id="353" r:id="rId45"/>
    <p:sldId id="4099" r:id="rId46"/>
    <p:sldId id="354" r:id="rId47"/>
    <p:sldId id="32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3E5303-53CC-C06C-002D-BE6C081F5FA7}" name="Jennifer Perkins" initials="JP" userId="S::JenniferPe@sandata.com::339cddbf-0a87-4cb4-bd53-c0d51bbb290e" providerId="AD"/>
  <p188:author id="{EA67AE4B-DAAD-3C24-FE1C-2213E894485D}" name="Clella Newcomb" initials="CN" userId="Clella Newcomb" providerId="None"/>
  <p188:author id="{A8E2DE97-49BD-9972-8213-34A5B0ADDA4B}" name="Jennifer Perkins" initials="JP" userId="S::jenniferpe@sandata.com::339cddbf-0a87-4cb4-bd53-c0d51bbb29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itlin Phillips" initials="CP" lastIdx="7" clrIdx="6">
    <p:extLst>
      <p:ext uri="{19B8F6BF-5375-455C-9EA6-DF929625EA0E}">
        <p15:presenceInfo xmlns:p15="http://schemas.microsoft.com/office/powerpoint/2012/main" userId="S-1-5-21-1417001333-2111687655-725345543-29373" providerId="AD"/>
      </p:ext>
    </p:extLst>
  </p:cmAuthor>
  <p:cmAuthor id="1" name="Clella Newcomb" initials="CN" lastIdx="10" clrIdx="0">
    <p:extLst>
      <p:ext uri="{19B8F6BF-5375-455C-9EA6-DF929625EA0E}">
        <p15:presenceInfo xmlns:p15="http://schemas.microsoft.com/office/powerpoint/2012/main" userId="Clella Newcomb" providerId="None"/>
      </p:ext>
    </p:extLst>
  </p:cmAuthor>
  <p:cmAuthor id="8" name="Chiecchi, Sam@OSI" initials="CS" lastIdx="1" clrIdx="7">
    <p:extLst>
      <p:ext uri="{19B8F6BF-5375-455C-9EA6-DF929625EA0E}">
        <p15:presenceInfo xmlns:p15="http://schemas.microsoft.com/office/powerpoint/2012/main" userId="S::Sam.Chiecchi@osi.ca.gov::31349ac7-20e4-4a89-88a4-13f754782686" providerId="AD"/>
      </p:ext>
    </p:extLst>
  </p:cmAuthor>
  <p:cmAuthor id="2" name="Angel Newsom" initials="AN" lastIdx="12" clrIdx="1">
    <p:extLst>
      <p:ext uri="{19B8F6BF-5375-455C-9EA6-DF929625EA0E}">
        <p15:presenceInfo xmlns:p15="http://schemas.microsoft.com/office/powerpoint/2012/main" userId="S::AngelN@sandata.com::fdeb0ec5-bd46-48c5-845c-240ef1735dab" providerId="AD"/>
      </p:ext>
    </p:extLst>
  </p:cmAuthor>
  <p:cmAuthor id="9" name="Parsons, Jennifer@DDS" initials="PJ" lastIdx="4" clrIdx="8">
    <p:extLst>
      <p:ext uri="{19B8F6BF-5375-455C-9EA6-DF929625EA0E}">
        <p15:presenceInfo xmlns:p15="http://schemas.microsoft.com/office/powerpoint/2012/main" userId="S::Jennifer.Parsons@dds.ca.gov::baa24c0a-c21d-497d-8d9e-1802fad6e0ad" providerId="AD"/>
      </p:ext>
    </p:extLst>
  </p:cmAuthor>
  <p:cmAuthor id="3" name="Amanda Scanlan" initials="AS" lastIdx="79" clrIdx="2">
    <p:extLst>
      <p:ext uri="{19B8F6BF-5375-455C-9EA6-DF929625EA0E}">
        <p15:presenceInfo xmlns:p15="http://schemas.microsoft.com/office/powerpoint/2012/main" userId="S::amandas@sandata.com::822ee891-821c-4696-bec9-f81c2d031f52" providerId="AD"/>
      </p:ext>
    </p:extLst>
  </p:cmAuthor>
  <p:cmAuthor id="4" name="Clella Newcomb" initials="CN [2]" lastIdx="22" clrIdx="3">
    <p:extLst>
      <p:ext uri="{19B8F6BF-5375-455C-9EA6-DF929625EA0E}">
        <p15:presenceInfo xmlns:p15="http://schemas.microsoft.com/office/powerpoint/2012/main" userId="S::clellan@sandata.com::0871ec00-66e2-46c8-abb8-e23ce6ff17c7" providerId="AD"/>
      </p:ext>
    </p:extLst>
  </p:cmAuthor>
  <p:cmAuthor id="5" name="Kari Bruns" initials="KB" lastIdx="16" clrIdx="4">
    <p:extLst>
      <p:ext uri="{19B8F6BF-5375-455C-9EA6-DF929625EA0E}">
        <p15:presenceInfo xmlns:p15="http://schemas.microsoft.com/office/powerpoint/2012/main" userId="S-1-5-21-1417001333-2111687655-725345543-30695" providerId="AD"/>
      </p:ext>
    </p:extLst>
  </p:cmAuthor>
  <p:cmAuthor id="6" name="Julie Allen" initials="JA" lastIdx="13" clrIdx="5">
    <p:extLst>
      <p:ext uri="{19B8F6BF-5375-455C-9EA6-DF929625EA0E}">
        <p15:presenceInfo xmlns:p15="http://schemas.microsoft.com/office/powerpoint/2012/main" userId="S-1-5-21-1417001333-2111687655-725345543-293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2B2"/>
    <a:srgbClr val="4964A2"/>
    <a:srgbClr val="FAA81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40F1E-83EF-4FFB-B46D-AC9088D5E136}" v="13" dt="2022-07-28T17:49:25.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Perkins" userId="339cddbf-0a87-4cb4-bd53-c0d51bbb290e" providerId="ADAL" clId="{A1865F3E-C04E-4AC6-952F-7EAD1490FE05}"/>
    <pc:docChg chg="modSld">
      <pc:chgData name="Jennifer Perkins" userId="339cddbf-0a87-4cb4-bd53-c0d51bbb290e" providerId="ADAL" clId="{A1865F3E-C04E-4AC6-952F-7EAD1490FE05}" dt="2022-07-20T16:50:04.040" v="10" actId="6549"/>
      <pc:docMkLst>
        <pc:docMk/>
      </pc:docMkLst>
      <pc:sldChg chg="modSp mod delCm">
        <pc:chgData name="Jennifer Perkins" userId="339cddbf-0a87-4cb4-bd53-c0d51bbb290e" providerId="ADAL" clId="{A1865F3E-C04E-4AC6-952F-7EAD1490FE05}" dt="2022-07-20T16:50:04.040" v="10" actId="6549"/>
        <pc:sldMkLst>
          <pc:docMk/>
          <pc:sldMk cId="2047987890" sldId="354"/>
        </pc:sldMkLst>
        <pc:spChg chg="mod">
          <ac:chgData name="Jennifer Perkins" userId="339cddbf-0a87-4cb4-bd53-c0d51bbb290e" providerId="ADAL" clId="{A1865F3E-C04E-4AC6-952F-7EAD1490FE05}" dt="2022-07-20T16:50:04.040" v="10" actId="6549"/>
          <ac:spMkLst>
            <pc:docMk/>
            <pc:sldMk cId="2047987890" sldId="354"/>
            <ac:spMk id="3" creationId="{B6DB2ECD-E92F-4B8B-9616-EB0CC96C4193}"/>
          </ac:spMkLst>
        </pc:spChg>
      </pc:sldChg>
      <pc:sldChg chg="delCm">
        <pc:chgData name="Jennifer Perkins" userId="339cddbf-0a87-4cb4-bd53-c0d51bbb290e" providerId="ADAL" clId="{A1865F3E-C04E-4AC6-952F-7EAD1490FE05}" dt="2022-07-20T16:48:29.871" v="0"/>
        <pc:sldMkLst>
          <pc:docMk/>
          <pc:sldMk cId="1033399322" sldId="4085"/>
        </pc:sldMkLst>
      </pc:sldChg>
      <pc:sldChg chg="delCm">
        <pc:chgData name="Jennifer Perkins" userId="339cddbf-0a87-4cb4-bd53-c0d51bbb290e" providerId="ADAL" clId="{A1865F3E-C04E-4AC6-952F-7EAD1490FE05}" dt="2022-07-20T16:49:14.928" v="1"/>
        <pc:sldMkLst>
          <pc:docMk/>
          <pc:sldMk cId="1010203217" sldId="4091"/>
        </pc:sldMkLst>
      </pc:sldChg>
    </pc:docChg>
  </pc:docChgLst>
  <pc:docChgLst>
    <pc:chgData name="Clella Newcomb" userId="0871ec00-66e2-46c8-abb8-e23ce6ff17c7" providerId="ADAL" clId="{24E40F1E-83EF-4FFB-B46D-AC9088D5E136}"/>
    <pc:docChg chg="undo custSel addSld modSld">
      <pc:chgData name="Clella Newcomb" userId="0871ec00-66e2-46c8-abb8-e23ce6ff17c7" providerId="ADAL" clId="{24E40F1E-83EF-4FFB-B46D-AC9088D5E136}" dt="2022-11-03T21:50:28.566" v="221" actId="207"/>
      <pc:docMkLst>
        <pc:docMk/>
      </pc:docMkLst>
      <pc:sldChg chg="addSp delSp modSp mod delCm modCm">
        <pc:chgData name="Clella Newcomb" userId="0871ec00-66e2-46c8-abb8-e23ce6ff17c7" providerId="ADAL" clId="{24E40F1E-83EF-4FFB-B46D-AC9088D5E136}" dt="2022-11-03T21:09:50.546" v="207"/>
        <pc:sldMkLst>
          <pc:docMk/>
          <pc:sldMk cId="924291827" sldId="348"/>
        </pc:sldMkLst>
        <pc:spChg chg="add del mod">
          <ac:chgData name="Clella Newcomb" userId="0871ec00-66e2-46c8-abb8-e23ce6ff17c7" providerId="ADAL" clId="{24E40F1E-83EF-4FFB-B46D-AC9088D5E136}" dt="2022-07-28T17:49:08.234" v="197" actId="1076"/>
          <ac:spMkLst>
            <pc:docMk/>
            <pc:sldMk cId="924291827" sldId="348"/>
            <ac:spMk id="6" creationId="{38FD39B5-B167-40D5-9BBF-FCFA60D74709}"/>
          </ac:spMkLst>
        </pc:spChg>
        <pc:spChg chg="add mod">
          <ac:chgData name="Clella Newcomb" userId="0871ec00-66e2-46c8-abb8-e23ce6ff17c7" providerId="ADAL" clId="{24E40F1E-83EF-4FFB-B46D-AC9088D5E136}" dt="2022-07-28T17:50:04.336" v="205" actId="1076"/>
          <ac:spMkLst>
            <pc:docMk/>
            <pc:sldMk cId="924291827" sldId="348"/>
            <ac:spMk id="8" creationId="{B3BA2128-C63E-8DE2-5D3C-C2B78D182E08}"/>
          </ac:spMkLst>
        </pc:spChg>
        <pc:spChg chg="add del mod">
          <ac:chgData name="Clella Newcomb" userId="0871ec00-66e2-46c8-abb8-e23ce6ff17c7" providerId="ADAL" clId="{24E40F1E-83EF-4FFB-B46D-AC9088D5E136}" dt="2022-07-28T17:49:25.678" v="200"/>
          <ac:spMkLst>
            <pc:docMk/>
            <pc:sldMk cId="924291827" sldId="348"/>
            <ac:spMk id="9" creationId="{3D7D6918-EC87-66D3-391F-6DD9486E1884}"/>
          </ac:spMkLst>
        </pc:spChg>
        <pc:graphicFrameChg chg="add del mod modGraphic">
          <ac:chgData name="Clella Newcomb" userId="0871ec00-66e2-46c8-abb8-e23ce6ff17c7" providerId="ADAL" clId="{24E40F1E-83EF-4FFB-B46D-AC9088D5E136}" dt="2022-07-28T17:49:56.953" v="204" actId="2165"/>
          <ac:graphicFrameMkLst>
            <pc:docMk/>
            <pc:sldMk cId="924291827" sldId="348"/>
            <ac:graphicFrameMk id="5" creationId="{1C5408C7-7A78-4851-8BFD-D725A24D2A90}"/>
          </ac:graphicFrameMkLst>
        </pc:graphicFrameChg>
        <pc:picChg chg="add del mod">
          <ac:chgData name="Clella Newcomb" userId="0871ec00-66e2-46c8-abb8-e23ce6ff17c7" providerId="ADAL" clId="{24E40F1E-83EF-4FFB-B46D-AC9088D5E136}" dt="2022-07-28T17:47:38.641" v="191" actId="931"/>
          <ac:picMkLst>
            <pc:docMk/>
            <pc:sldMk cId="924291827" sldId="348"/>
            <ac:picMk id="7" creationId="{A2461897-B149-DD8E-FBAD-C0EEB07E0E22}"/>
          </ac:picMkLst>
        </pc:picChg>
      </pc:sldChg>
      <pc:sldChg chg="modSp mod">
        <pc:chgData name="Clella Newcomb" userId="0871ec00-66e2-46c8-abb8-e23ce6ff17c7" providerId="ADAL" clId="{24E40F1E-83EF-4FFB-B46D-AC9088D5E136}" dt="2022-11-03T21:50:28.566" v="221" actId="207"/>
        <pc:sldMkLst>
          <pc:docMk/>
          <pc:sldMk cId="2047987890" sldId="354"/>
        </pc:sldMkLst>
        <pc:spChg chg="mod">
          <ac:chgData name="Clella Newcomb" userId="0871ec00-66e2-46c8-abb8-e23ce6ff17c7" providerId="ADAL" clId="{24E40F1E-83EF-4FFB-B46D-AC9088D5E136}" dt="2022-11-03T21:50:28.566" v="221" actId="207"/>
          <ac:spMkLst>
            <pc:docMk/>
            <pc:sldMk cId="2047987890" sldId="354"/>
            <ac:spMk id="3" creationId="{B6DB2ECD-E92F-4B8B-9616-EB0CC96C4193}"/>
          </ac:spMkLst>
        </pc:spChg>
      </pc:sldChg>
      <pc:sldChg chg="modSp mod">
        <pc:chgData name="Clella Newcomb" userId="0871ec00-66e2-46c8-abb8-e23ce6ff17c7" providerId="ADAL" clId="{24E40F1E-83EF-4FFB-B46D-AC9088D5E136}" dt="2022-11-03T21:47:02.385" v="218" actId="20577"/>
        <pc:sldMkLst>
          <pc:docMk/>
          <pc:sldMk cId="248595443" sldId="364"/>
        </pc:sldMkLst>
        <pc:spChg chg="mod">
          <ac:chgData name="Clella Newcomb" userId="0871ec00-66e2-46c8-abb8-e23ce6ff17c7" providerId="ADAL" clId="{24E40F1E-83EF-4FFB-B46D-AC9088D5E136}" dt="2022-11-03T21:47:02.385" v="218" actId="20577"/>
          <ac:spMkLst>
            <pc:docMk/>
            <pc:sldMk cId="248595443" sldId="364"/>
            <ac:spMk id="3" creationId="{B6DB2ECD-E92F-4B8B-9616-EB0CC96C4193}"/>
          </ac:spMkLst>
        </pc:spChg>
      </pc:sldChg>
      <pc:sldChg chg="modSp mod">
        <pc:chgData name="Clella Newcomb" userId="0871ec00-66e2-46c8-abb8-e23ce6ff17c7" providerId="ADAL" clId="{24E40F1E-83EF-4FFB-B46D-AC9088D5E136}" dt="2022-07-27T17:11:46.224" v="62" actId="27636"/>
        <pc:sldMkLst>
          <pc:docMk/>
          <pc:sldMk cId="1884368303" sldId="4082"/>
        </pc:sldMkLst>
        <pc:spChg chg="mod">
          <ac:chgData name="Clella Newcomb" userId="0871ec00-66e2-46c8-abb8-e23ce6ff17c7" providerId="ADAL" clId="{24E40F1E-83EF-4FFB-B46D-AC9088D5E136}" dt="2022-07-27T17:11:46.224" v="62" actId="27636"/>
          <ac:spMkLst>
            <pc:docMk/>
            <pc:sldMk cId="1884368303" sldId="4082"/>
            <ac:spMk id="3" creationId="{C3A00225-F79A-44F6-966B-C8B7BDEB4A8C}"/>
          </ac:spMkLst>
        </pc:spChg>
      </pc:sldChg>
      <pc:sldChg chg="modSp mod">
        <pc:chgData name="Clella Newcomb" userId="0871ec00-66e2-46c8-abb8-e23ce6ff17c7" providerId="ADAL" clId="{24E40F1E-83EF-4FFB-B46D-AC9088D5E136}" dt="2022-07-20T16:14:26.358" v="6" actId="20577"/>
        <pc:sldMkLst>
          <pc:docMk/>
          <pc:sldMk cId="4222200298" sldId="4084"/>
        </pc:sldMkLst>
        <pc:spChg chg="mod">
          <ac:chgData name="Clella Newcomb" userId="0871ec00-66e2-46c8-abb8-e23ce6ff17c7" providerId="ADAL" clId="{24E40F1E-83EF-4FFB-B46D-AC9088D5E136}" dt="2022-07-20T16:14:26.358" v="6" actId="20577"/>
          <ac:spMkLst>
            <pc:docMk/>
            <pc:sldMk cId="4222200298" sldId="4084"/>
            <ac:spMk id="3" creationId="{B6DB2ECD-E92F-4B8B-9616-EB0CC96C4193}"/>
          </ac:spMkLst>
        </pc:spChg>
      </pc:sldChg>
      <pc:sldChg chg="modSp mod">
        <pc:chgData name="Clella Newcomb" userId="0871ec00-66e2-46c8-abb8-e23ce6ff17c7" providerId="ADAL" clId="{24E40F1E-83EF-4FFB-B46D-AC9088D5E136}" dt="2022-07-27T18:28:23.755" v="180" actId="14100"/>
        <pc:sldMkLst>
          <pc:docMk/>
          <pc:sldMk cId="1033399322" sldId="4085"/>
        </pc:sldMkLst>
        <pc:spChg chg="mod">
          <ac:chgData name="Clella Newcomb" userId="0871ec00-66e2-46c8-abb8-e23ce6ff17c7" providerId="ADAL" clId="{24E40F1E-83EF-4FFB-B46D-AC9088D5E136}" dt="2022-07-27T18:28:23.755" v="180" actId="14100"/>
          <ac:spMkLst>
            <pc:docMk/>
            <pc:sldMk cId="1033399322" sldId="4085"/>
            <ac:spMk id="4" creationId="{9A3493AF-75D7-4400-8B4E-3496D2671BEC}"/>
          </ac:spMkLst>
        </pc:spChg>
      </pc:sldChg>
      <pc:sldChg chg="modSp add mod">
        <pc:chgData name="Clella Newcomb" userId="0871ec00-66e2-46c8-abb8-e23ce6ff17c7" providerId="ADAL" clId="{24E40F1E-83EF-4FFB-B46D-AC9088D5E136}" dt="2022-07-27T17:09:08.166" v="33"/>
        <pc:sldMkLst>
          <pc:docMk/>
          <pc:sldMk cId="4060598618" sldId="4110"/>
        </pc:sldMkLst>
        <pc:spChg chg="mod">
          <ac:chgData name="Clella Newcomb" userId="0871ec00-66e2-46c8-abb8-e23ce6ff17c7" providerId="ADAL" clId="{24E40F1E-83EF-4FFB-B46D-AC9088D5E136}" dt="2022-07-27T17:09:08.166" v="33"/>
          <ac:spMkLst>
            <pc:docMk/>
            <pc:sldMk cId="4060598618" sldId="4110"/>
            <ac:spMk id="2" creationId="{98A0AD1A-9500-4F7F-BB97-47FEFC85EEBC}"/>
          </ac:spMkLst>
        </pc:spChg>
        <pc:spChg chg="mod">
          <ac:chgData name="Clella Newcomb" userId="0871ec00-66e2-46c8-abb8-e23ce6ff17c7" providerId="ADAL" clId="{24E40F1E-83EF-4FFB-B46D-AC9088D5E136}" dt="2022-07-27T17:08:43.738" v="26" actId="27636"/>
          <ac:spMkLst>
            <pc:docMk/>
            <pc:sldMk cId="4060598618" sldId="4110"/>
            <ac:spMk id="6" creationId="{732E81FD-3CF0-DB1E-5509-1D94CD8BBDCA}"/>
          </ac:spMkLst>
        </pc:spChg>
      </pc:sldChg>
    </pc:docChg>
  </pc:docChgLst>
  <pc:docChgLst>
    <pc:chgData name="Marie DiCola" userId="S::maried@sandata.com::c8022cde-8f7e-40e9-9e00-757d7ff44b93" providerId="AD" clId="Web-{5C3580FE-14F6-4365-B248-638F4A25C12F}"/>
    <pc:docChg chg="modSld">
      <pc:chgData name="Marie DiCola" userId="S::maried@sandata.com::c8022cde-8f7e-40e9-9e00-757d7ff44b93" providerId="AD" clId="Web-{5C3580FE-14F6-4365-B248-638F4A25C12F}" dt="2022-07-18T21:42:03.347" v="1" actId="20577"/>
      <pc:docMkLst>
        <pc:docMk/>
      </pc:docMkLst>
      <pc:sldChg chg="modSp modCm">
        <pc:chgData name="Marie DiCola" userId="S::maried@sandata.com::c8022cde-8f7e-40e9-9e00-757d7ff44b93" providerId="AD" clId="Web-{5C3580FE-14F6-4365-B248-638F4A25C12F}" dt="2022-07-18T21:42:03.347" v="1" actId="20577"/>
        <pc:sldMkLst>
          <pc:docMk/>
          <pc:sldMk cId="1033399322" sldId="4085"/>
        </pc:sldMkLst>
        <pc:spChg chg="mod">
          <ac:chgData name="Marie DiCola" userId="S::maried@sandata.com::c8022cde-8f7e-40e9-9e00-757d7ff44b93" providerId="AD" clId="Web-{5C3580FE-14F6-4365-B248-638F4A25C12F}" dt="2022-07-18T21:42:03.347" v="1" actId="20577"/>
          <ac:spMkLst>
            <pc:docMk/>
            <pc:sldMk cId="1033399322" sldId="4085"/>
            <ac:spMk id="4" creationId="{9A3493AF-75D7-4400-8B4E-3496D2671BEC}"/>
          </ac:spMkLst>
        </pc:spChg>
      </pc:sldChg>
    </pc:docChg>
  </pc:docChgLst>
  <pc:docChgLst>
    <pc:chgData name="Jennifer Perkins" userId="S::jenniferpe@sandata.com::339cddbf-0a87-4cb4-bd53-c0d51bbb290e" providerId="AD" clId="Web-{0959E76B-2051-4BEE-9713-5809D934D78B}"/>
    <pc:docChg chg="modSld">
      <pc:chgData name="Jennifer Perkins" userId="S::jenniferpe@sandata.com::339cddbf-0a87-4cb4-bd53-c0d51bbb290e" providerId="AD" clId="Web-{0959E76B-2051-4BEE-9713-5809D934D78B}" dt="2022-07-20T15:30:50.531" v="1" actId="20577"/>
      <pc:docMkLst>
        <pc:docMk/>
      </pc:docMkLst>
      <pc:sldChg chg="modSp">
        <pc:chgData name="Jennifer Perkins" userId="S::jenniferpe@sandata.com::339cddbf-0a87-4cb4-bd53-c0d51bbb290e" providerId="AD" clId="Web-{0959E76B-2051-4BEE-9713-5809D934D78B}" dt="2022-07-20T15:30:50.531" v="1" actId="20577"/>
        <pc:sldMkLst>
          <pc:docMk/>
          <pc:sldMk cId="1830965656" sldId="4088"/>
        </pc:sldMkLst>
        <pc:spChg chg="mod">
          <ac:chgData name="Jennifer Perkins" userId="S::jenniferpe@sandata.com::339cddbf-0a87-4cb4-bd53-c0d51bbb290e" providerId="AD" clId="Web-{0959E76B-2051-4BEE-9713-5809D934D78B}" dt="2022-07-20T15:30:50.531" v="1" actId="20577"/>
          <ac:spMkLst>
            <pc:docMk/>
            <pc:sldMk cId="1830965656" sldId="4088"/>
            <ac:spMk id="3" creationId="{B6DB2ECD-E92F-4B8B-9616-EB0CC96C4193}"/>
          </ac:spMkLst>
        </pc:spChg>
      </pc:sldChg>
    </pc:docChg>
  </pc:docChgLst>
  <pc:docChgLst>
    <pc:chgData name="Jennifer Perkins" userId="S::jenniferpe@sandata.com::339cddbf-0a87-4cb4-bd53-c0d51bbb290e" providerId="AD" clId="Web-{8313D9ED-EC7C-491D-89C4-EF6F58BF8059}"/>
    <pc:docChg chg="modSld">
      <pc:chgData name="Jennifer Perkins" userId="S::jenniferpe@sandata.com::339cddbf-0a87-4cb4-bd53-c0d51bbb290e" providerId="AD" clId="Web-{8313D9ED-EC7C-491D-89C4-EF6F58BF8059}" dt="2022-07-06T20:57:55.749" v="27"/>
      <pc:docMkLst>
        <pc:docMk/>
      </pc:docMkLst>
      <pc:sldChg chg="modSp">
        <pc:chgData name="Jennifer Perkins" userId="S::jenniferpe@sandata.com::339cddbf-0a87-4cb4-bd53-c0d51bbb290e" providerId="AD" clId="Web-{8313D9ED-EC7C-491D-89C4-EF6F58BF8059}" dt="2022-07-06T20:57:55.749" v="27"/>
        <pc:sldMkLst>
          <pc:docMk/>
          <pc:sldMk cId="983776722" sldId="310"/>
        </pc:sldMkLst>
        <pc:graphicFrameChg chg="mod modGraphic">
          <ac:chgData name="Jennifer Perkins" userId="S::jenniferpe@sandata.com::339cddbf-0a87-4cb4-bd53-c0d51bbb290e" providerId="AD" clId="Web-{8313D9ED-EC7C-491D-89C4-EF6F58BF8059}" dt="2022-07-06T20:57:55.749" v="27"/>
          <ac:graphicFrameMkLst>
            <pc:docMk/>
            <pc:sldMk cId="983776722" sldId="310"/>
            <ac:graphicFrameMk id="4" creationId="{F99EB1C1-C4A3-4068-8ABA-D81BF656D8CC}"/>
          </ac:graphicFrameMkLst>
        </pc:graphicFrameChg>
      </pc:sldChg>
    </pc:docChg>
  </pc:docChgLst>
  <pc:docChgLst>
    <pc:chgData name="Clella Newcomb" userId="0871ec00-66e2-46c8-abb8-e23ce6ff17c7" providerId="ADAL" clId="{E814975A-772C-43E7-89A2-170DD108D6EB}"/>
    <pc:docChg chg="undo custSel modSld sldOrd">
      <pc:chgData name="Clella Newcomb" userId="0871ec00-66e2-46c8-abb8-e23ce6ff17c7" providerId="ADAL" clId="{E814975A-772C-43E7-89A2-170DD108D6EB}" dt="2022-07-20T15:24:17.915" v="472" actId="108"/>
      <pc:docMkLst>
        <pc:docMk/>
      </pc:docMkLst>
      <pc:sldChg chg="modSp mod">
        <pc:chgData name="Clella Newcomb" userId="0871ec00-66e2-46c8-abb8-e23ce6ff17c7" providerId="ADAL" clId="{E814975A-772C-43E7-89A2-170DD108D6EB}" dt="2022-07-19T15:26:12.692" v="140" actId="20577"/>
        <pc:sldMkLst>
          <pc:docMk/>
          <pc:sldMk cId="2590022206" sldId="324"/>
        </pc:sldMkLst>
        <pc:spChg chg="mod">
          <ac:chgData name="Clella Newcomb" userId="0871ec00-66e2-46c8-abb8-e23ce6ff17c7" providerId="ADAL" clId="{E814975A-772C-43E7-89A2-170DD108D6EB}" dt="2022-07-19T15:26:12.692" v="140" actId="20577"/>
          <ac:spMkLst>
            <pc:docMk/>
            <pc:sldMk cId="2590022206" sldId="324"/>
            <ac:spMk id="4" creationId="{F7AFF73F-6E64-4F36-A9F4-AFA9CC4EBE60}"/>
          </ac:spMkLst>
        </pc:spChg>
      </pc:sldChg>
      <pc:sldChg chg="modSp mod">
        <pc:chgData name="Clella Newcomb" userId="0871ec00-66e2-46c8-abb8-e23ce6ff17c7" providerId="ADAL" clId="{E814975A-772C-43E7-89A2-170DD108D6EB}" dt="2022-07-19T15:24:34.814" v="83" actId="20577"/>
        <pc:sldMkLst>
          <pc:docMk/>
          <pc:sldMk cId="1916530783" sldId="355"/>
        </pc:sldMkLst>
        <pc:spChg chg="mod">
          <ac:chgData name="Clella Newcomb" userId="0871ec00-66e2-46c8-abb8-e23ce6ff17c7" providerId="ADAL" clId="{E814975A-772C-43E7-89A2-170DD108D6EB}" dt="2022-07-19T15:24:34.814" v="83" actId="20577"/>
          <ac:spMkLst>
            <pc:docMk/>
            <pc:sldMk cId="1916530783" sldId="355"/>
            <ac:spMk id="4" creationId="{A47512D8-C7D2-41F9-B2C8-4572029A6EE9}"/>
          </ac:spMkLst>
        </pc:spChg>
      </pc:sldChg>
      <pc:sldChg chg="modSp mod">
        <pc:chgData name="Clella Newcomb" userId="0871ec00-66e2-46c8-abb8-e23ce6ff17c7" providerId="ADAL" clId="{E814975A-772C-43E7-89A2-170DD108D6EB}" dt="2022-07-19T15:36:11.944" v="460" actId="20577"/>
        <pc:sldMkLst>
          <pc:docMk/>
          <pc:sldMk cId="3523405564" sldId="356"/>
        </pc:sldMkLst>
        <pc:graphicFrameChg chg="mod modGraphic">
          <ac:chgData name="Clella Newcomb" userId="0871ec00-66e2-46c8-abb8-e23ce6ff17c7" providerId="ADAL" clId="{E814975A-772C-43E7-89A2-170DD108D6EB}" dt="2022-07-19T15:36:11.944" v="460" actId="20577"/>
          <ac:graphicFrameMkLst>
            <pc:docMk/>
            <pc:sldMk cId="3523405564" sldId="356"/>
            <ac:graphicFrameMk id="3" creationId="{8B35EBA6-8886-40E9-90BC-DF4721FFEF61}"/>
          </ac:graphicFrameMkLst>
        </pc:graphicFrameChg>
      </pc:sldChg>
      <pc:sldChg chg="delSp modSp mod">
        <pc:chgData name="Clella Newcomb" userId="0871ec00-66e2-46c8-abb8-e23ce6ff17c7" providerId="ADAL" clId="{E814975A-772C-43E7-89A2-170DD108D6EB}" dt="2022-07-19T15:38:11.064" v="471" actId="20577"/>
        <pc:sldMkLst>
          <pc:docMk/>
          <pc:sldMk cId="1884368303" sldId="4082"/>
        </pc:sldMkLst>
        <pc:spChg chg="mod">
          <ac:chgData name="Clella Newcomb" userId="0871ec00-66e2-46c8-abb8-e23ce6ff17c7" providerId="ADAL" clId="{E814975A-772C-43E7-89A2-170DD108D6EB}" dt="2022-07-19T15:38:11.064" v="471" actId="20577"/>
          <ac:spMkLst>
            <pc:docMk/>
            <pc:sldMk cId="1884368303" sldId="4082"/>
            <ac:spMk id="3" creationId="{C3A00225-F79A-44F6-966B-C8B7BDEB4A8C}"/>
          </ac:spMkLst>
        </pc:spChg>
        <pc:spChg chg="del">
          <ac:chgData name="Clella Newcomb" userId="0871ec00-66e2-46c8-abb8-e23ce6ff17c7" providerId="ADAL" clId="{E814975A-772C-43E7-89A2-170DD108D6EB}" dt="2022-07-19T15:36:24.347" v="461" actId="478"/>
          <ac:spMkLst>
            <pc:docMk/>
            <pc:sldMk cId="1884368303" sldId="4082"/>
            <ac:spMk id="6" creationId="{7EFD9BA5-E170-A468-B4D0-BB29CB87BF70}"/>
          </ac:spMkLst>
        </pc:spChg>
      </pc:sldChg>
      <pc:sldChg chg="modSp mod">
        <pc:chgData name="Clella Newcomb" userId="0871ec00-66e2-46c8-abb8-e23ce6ff17c7" providerId="ADAL" clId="{E814975A-772C-43E7-89A2-170DD108D6EB}" dt="2022-07-19T15:31:11.683" v="414" actId="20577"/>
        <pc:sldMkLst>
          <pc:docMk/>
          <pc:sldMk cId="4222200298" sldId="4084"/>
        </pc:sldMkLst>
        <pc:spChg chg="mod">
          <ac:chgData name="Clella Newcomb" userId="0871ec00-66e2-46c8-abb8-e23ce6ff17c7" providerId="ADAL" clId="{E814975A-772C-43E7-89A2-170DD108D6EB}" dt="2022-07-19T15:31:11.683" v="414" actId="20577"/>
          <ac:spMkLst>
            <pc:docMk/>
            <pc:sldMk cId="4222200298" sldId="4084"/>
            <ac:spMk id="3" creationId="{B6DB2ECD-E92F-4B8B-9616-EB0CC96C4193}"/>
          </ac:spMkLst>
        </pc:spChg>
      </pc:sldChg>
      <pc:sldChg chg="modSp mod ord modCm">
        <pc:chgData name="Clella Newcomb" userId="0871ec00-66e2-46c8-abb8-e23ce6ff17c7" providerId="ADAL" clId="{E814975A-772C-43E7-89A2-170DD108D6EB}" dt="2022-07-18T23:20:31.561" v="66"/>
        <pc:sldMkLst>
          <pc:docMk/>
          <pc:sldMk cId="1033399322" sldId="4085"/>
        </pc:sldMkLst>
        <pc:spChg chg="mod">
          <ac:chgData name="Clella Newcomb" userId="0871ec00-66e2-46c8-abb8-e23ce6ff17c7" providerId="ADAL" clId="{E814975A-772C-43E7-89A2-170DD108D6EB}" dt="2022-07-18T23:19:46.221" v="25" actId="20577"/>
          <ac:spMkLst>
            <pc:docMk/>
            <pc:sldMk cId="1033399322" sldId="4085"/>
            <ac:spMk id="4" creationId="{9A3493AF-75D7-4400-8B4E-3496D2671BEC}"/>
          </ac:spMkLst>
        </pc:spChg>
      </pc:sldChg>
      <pc:sldChg chg="modSp mod">
        <pc:chgData name="Clella Newcomb" userId="0871ec00-66e2-46c8-abb8-e23ce6ff17c7" providerId="ADAL" clId="{E814975A-772C-43E7-89A2-170DD108D6EB}" dt="2022-07-19T15:27:01.452" v="186" actId="20577"/>
        <pc:sldMkLst>
          <pc:docMk/>
          <pc:sldMk cId="1011093867" sldId="4086"/>
        </pc:sldMkLst>
        <pc:spChg chg="mod">
          <ac:chgData name="Clella Newcomb" userId="0871ec00-66e2-46c8-abb8-e23ce6ff17c7" providerId="ADAL" clId="{E814975A-772C-43E7-89A2-170DD108D6EB}" dt="2022-07-19T15:27:01.452" v="186" actId="20577"/>
          <ac:spMkLst>
            <pc:docMk/>
            <pc:sldMk cId="1011093867" sldId="4086"/>
            <ac:spMk id="4" creationId="{FDE58020-FDB2-44CD-BAC2-DD6EBAF8F6E9}"/>
          </ac:spMkLst>
        </pc:spChg>
      </pc:sldChg>
      <pc:sldChg chg="modSp mod">
        <pc:chgData name="Clella Newcomb" userId="0871ec00-66e2-46c8-abb8-e23ce6ff17c7" providerId="ADAL" clId="{E814975A-772C-43E7-89A2-170DD108D6EB}" dt="2022-07-20T15:24:17.915" v="472" actId="108"/>
        <pc:sldMkLst>
          <pc:docMk/>
          <pc:sldMk cId="3720706170" sldId="4090"/>
        </pc:sldMkLst>
        <pc:spChg chg="mod">
          <ac:chgData name="Clella Newcomb" userId="0871ec00-66e2-46c8-abb8-e23ce6ff17c7" providerId="ADAL" clId="{E814975A-772C-43E7-89A2-170DD108D6EB}" dt="2022-07-20T15:24:17.915" v="472" actId="108"/>
          <ac:spMkLst>
            <pc:docMk/>
            <pc:sldMk cId="3720706170" sldId="4090"/>
            <ac:spMk id="3" creationId="{B6DB2ECD-E92F-4B8B-9616-EB0CC96C4193}"/>
          </ac:spMkLst>
        </pc:spChg>
      </pc:sldChg>
      <pc:sldChg chg="modSp mod">
        <pc:chgData name="Clella Newcomb" userId="0871ec00-66e2-46c8-abb8-e23ce6ff17c7" providerId="ADAL" clId="{E814975A-772C-43E7-89A2-170DD108D6EB}" dt="2022-07-19T15:31:50.882" v="419" actId="14100"/>
        <pc:sldMkLst>
          <pc:docMk/>
          <pc:sldMk cId="2757480762" sldId="4094"/>
        </pc:sldMkLst>
        <pc:picChg chg="mod">
          <ac:chgData name="Clella Newcomb" userId="0871ec00-66e2-46c8-abb8-e23ce6ff17c7" providerId="ADAL" clId="{E814975A-772C-43E7-89A2-170DD108D6EB}" dt="2022-07-19T15:31:35.875" v="416" actId="14100"/>
          <ac:picMkLst>
            <pc:docMk/>
            <pc:sldMk cId="2757480762" sldId="4094"/>
            <ac:picMk id="6" creationId="{8B11A7AF-14F1-4B59-9A5E-56F72E71D497}"/>
          </ac:picMkLst>
        </pc:picChg>
        <pc:cxnChg chg="mod">
          <ac:chgData name="Clella Newcomb" userId="0871ec00-66e2-46c8-abb8-e23ce6ff17c7" providerId="ADAL" clId="{E814975A-772C-43E7-89A2-170DD108D6EB}" dt="2022-07-19T15:31:50.882" v="419" actId="14100"/>
          <ac:cxnSpMkLst>
            <pc:docMk/>
            <pc:sldMk cId="2757480762" sldId="4094"/>
            <ac:cxnSpMk id="17" creationId="{F74F1B7B-8D39-40FF-93C9-B1B0FFB6D8C1}"/>
          </ac:cxnSpMkLst>
        </pc:cxnChg>
      </pc:sldChg>
      <pc:sldChg chg="modSp mod">
        <pc:chgData name="Clella Newcomb" userId="0871ec00-66e2-46c8-abb8-e23ce6ff17c7" providerId="ADAL" clId="{E814975A-772C-43E7-89A2-170DD108D6EB}" dt="2022-07-19T15:25:57.539" v="136" actId="1076"/>
        <pc:sldMkLst>
          <pc:docMk/>
          <pc:sldMk cId="59778177" sldId="4100"/>
        </pc:sldMkLst>
        <pc:spChg chg="mod">
          <ac:chgData name="Clella Newcomb" userId="0871ec00-66e2-46c8-abb8-e23ce6ff17c7" providerId="ADAL" clId="{E814975A-772C-43E7-89A2-170DD108D6EB}" dt="2022-07-19T15:25:57.539" v="136" actId="1076"/>
          <ac:spMkLst>
            <pc:docMk/>
            <pc:sldMk cId="59778177" sldId="4100"/>
            <ac:spMk id="4" creationId="{A47512D8-C7D2-41F9-B2C8-4572029A6EE9}"/>
          </ac:spMkLst>
        </pc:spChg>
      </pc:sldChg>
      <pc:sldChg chg="modSp mod">
        <pc:chgData name="Clella Newcomb" userId="0871ec00-66e2-46c8-abb8-e23ce6ff17c7" providerId="ADAL" clId="{E814975A-772C-43E7-89A2-170DD108D6EB}" dt="2022-07-19T15:31:01.412" v="412" actId="20577"/>
        <pc:sldMkLst>
          <pc:docMk/>
          <pc:sldMk cId="1917474147" sldId="4101"/>
        </pc:sldMkLst>
        <pc:spChg chg="mod">
          <ac:chgData name="Clella Newcomb" userId="0871ec00-66e2-46c8-abb8-e23ce6ff17c7" providerId="ADAL" clId="{E814975A-772C-43E7-89A2-170DD108D6EB}" dt="2022-07-19T15:31:01.412" v="412" actId="20577"/>
          <ac:spMkLst>
            <pc:docMk/>
            <pc:sldMk cId="1917474147" sldId="4101"/>
            <ac:spMk id="3" creationId="{B6DB2ECD-E92F-4B8B-9616-EB0CC96C41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92DEB-42D2-AB41-B580-9392614AEC8C}"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DA9EC-9CDC-224C-93BE-07F6AE1EF4D7}" type="slidenum">
              <a:rPr lang="en-US" smtClean="0"/>
              <a:t>‹#›</a:t>
            </a:fld>
            <a:endParaRPr lang="en-US"/>
          </a:p>
        </p:txBody>
      </p:sp>
    </p:spTree>
    <p:extLst>
      <p:ext uri="{BB962C8B-B14F-4D97-AF65-F5344CB8AC3E}">
        <p14:creationId xmlns:p14="http://schemas.microsoft.com/office/powerpoint/2010/main" val="317634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5DA9EC-9CDC-224C-93BE-07F6AE1EF4D7}" type="slidenum">
              <a:rPr lang="en-US" smtClean="0"/>
              <a:t>5</a:t>
            </a:fld>
            <a:endParaRPr lang="en-US"/>
          </a:p>
        </p:txBody>
      </p:sp>
    </p:spTree>
    <p:extLst>
      <p:ext uri="{BB962C8B-B14F-4D97-AF65-F5344CB8AC3E}">
        <p14:creationId xmlns:p14="http://schemas.microsoft.com/office/powerpoint/2010/main" val="692802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5DA9EC-9CDC-224C-93BE-07F6AE1EF4D7}" type="slidenum">
              <a:rPr lang="en-US" smtClean="0"/>
              <a:t>29</a:t>
            </a:fld>
            <a:endParaRPr lang="en-US"/>
          </a:p>
        </p:txBody>
      </p:sp>
    </p:spTree>
    <p:extLst>
      <p:ext uri="{BB962C8B-B14F-4D97-AF65-F5344CB8AC3E}">
        <p14:creationId xmlns:p14="http://schemas.microsoft.com/office/powerpoint/2010/main" val="2977607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5DA9EC-9CDC-224C-93BE-07F6AE1EF4D7}" type="slidenum">
              <a:rPr lang="en-US" smtClean="0"/>
              <a:t>32</a:t>
            </a:fld>
            <a:endParaRPr lang="en-US"/>
          </a:p>
        </p:txBody>
      </p:sp>
    </p:spTree>
    <p:extLst>
      <p:ext uri="{BB962C8B-B14F-4D97-AF65-F5344CB8AC3E}">
        <p14:creationId xmlns:p14="http://schemas.microsoft.com/office/powerpoint/2010/main" val="2042072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5DA9EC-9CDC-224C-93BE-07F6AE1EF4D7}" type="slidenum">
              <a:rPr lang="en-US" smtClean="0"/>
              <a:t>36</a:t>
            </a:fld>
            <a:endParaRPr lang="en-US"/>
          </a:p>
        </p:txBody>
      </p:sp>
    </p:spTree>
    <p:extLst>
      <p:ext uri="{BB962C8B-B14F-4D97-AF65-F5344CB8AC3E}">
        <p14:creationId xmlns:p14="http://schemas.microsoft.com/office/powerpoint/2010/main" val="1356808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5DA9EC-9CDC-224C-93BE-07F6AE1EF4D7}" type="slidenum">
              <a:rPr lang="en-US" smtClean="0"/>
              <a:t>40</a:t>
            </a:fld>
            <a:endParaRPr lang="en-US"/>
          </a:p>
        </p:txBody>
      </p:sp>
    </p:spTree>
    <p:extLst>
      <p:ext uri="{BB962C8B-B14F-4D97-AF65-F5344CB8AC3E}">
        <p14:creationId xmlns:p14="http://schemas.microsoft.com/office/powerpoint/2010/main" val="241301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5DA9EC-9CDC-224C-93BE-07F6AE1EF4D7}" type="slidenum">
              <a:rPr lang="en-US" smtClean="0"/>
              <a:t>41</a:t>
            </a:fld>
            <a:endParaRPr lang="en-US"/>
          </a:p>
        </p:txBody>
      </p:sp>
    </p:spTree>
    <p:extLst>
      <p:ext uri="{BB962C8B-B14F-4D97-AF65-F5344CB8AC3E}">
        <p14:creationId xmlns:p14="http://schemas.microsoft.com/office/powerpoint/2010/main" val="146245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5DA9EC-9CDC-224C-93BE-07F6AE1EF4D7}" type="slidenum">
              <a:rPr lang="en-US" smtClean="0"/>
              <a:t>6</a:t>
            </a:fld>
            <a:endParaRPr lang="en-US"/>
          </a:p>
        </p:txBody>
      </p:sp>
    </p:spTree>
    <p:extLst>
      <p:ext uri="{BB962C8B-B14F-4D97-AF65-F5344CB8AC3E}">
        <p14:creationId xmlns:p14="http://schemas.microsoft.com/office/powerpoint/2010/main" val="70141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5DA9EC-9CDC-224C-93BE-07F6AE1EF4D7}" type="slidenum">
              <a:rPr lang="en-US" smtClean="0"/>
              <a:t>7</a:t>
            </a:fld>
            <a:endParaRPr lang="en-US"/>
          </a:p>
        </p:txBody>
      </p:sp>
    </p:spTree>
    <p:extLst>
      <p:ext uri="{BB962C8B-B14F-4D97-AF65-F5344CB8AC3E}">
        <p14:creationId xmlns:p14="http://schemas.microsoft.com/office/powerpoint/2010/main" val="405538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ea typeface="+mn-ea"/>
                <a:cs typeface="Arial" panose="020B0604020202020204" pitchFamily="34" charset="0"/>
              </a:rPr>
              <a:t>Both documents are also available in an accessible format</a:t>
            </a:r>
          </a:p>
          <a:p>
            <a:endParaRPr lang="en-US"/>
          </a:p>
        </p:txBody>
      </p:sp>
      <p:sp>
        <p:nvSpPr>
          <p:cNvPr id="4" name="Slide Number Placeholder 3"/>
          <p:cNvSpPr>
            <a:spLocks noGrp="1"/>
          </p:cNvSpPr>
          <p:nvPr>
            <p:ph type="sldNum" sz="quarter" idx="5"/>
          </p:nvPr>
        </p:nvSpPr>
        <p:spPr/>
        <p:txBody>
          <a:bodyPr/>
          <a:lstStyle/>
          <a:p>
            <a:fld id="{D75DA9EC-9CDC-224C-93BE-07F6AE1EF4D7}" type="slidenum">
              <a:rPr lang="en-US" smtClean="0"/>
              <a:t>11</a:t>
            </a:fld>
            <a:endParaRPr lang="en-US"/>
          </a:p>
        </p:txBody>
      </p:sp>
    </p:spTree>
    <p:extLst>
      <p:ext uri="{BB962C8B-B14F-4D97-AF65-F5344CB8AC3E}">
        <p14:creationId xmlns:p14="http://schemas.microsoft.com/office/powerpoint/2010/main" val="347942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Provider IDS from provider</a:t>
            </a:r>
          </a:p>
        </p:txBody>
      </p:sp>
      <p:sp>
        <p:nvSpPr>
          <p:cNvPr id="4" name="Slide Number Placeholder 3"/>
          <p:cNvSpPr>
            <a:spLocks noGrp="1"/>
          </p:cNvSpPr>
          <p:nvPr>
            <p:ph type="sldNum" sz="quarter" idx="5"/>
          </p:nvPr>
        </p:nvSpPr>
        <p:spPr/>
        <p:txBody>
          <a:bodyPr/>
          <a:lstStyle/>
          <a:p>
            <a:fld id="{D75DA9EC-9CDC-224C-93BE-07F6AE1EF4D7}" type="slidenum">
              <a:rPr lang="en-US" smtClean="0"/>
              <a:t>12</a:t>
            </a:fld>
            <a:endParaRPr lang="en-US"/>
          </a:p>
        </p:txBody>
      </p:sp>
    </p:spTree>
    <p:extLst>
      <p:ext uri="{BB962C8B-B14F-4D97-AF65-F5344CB8AC3E}">
        <p14:creationId xmlns:p14="http://schemas.microsoft.com/office/powerpoint/2010/main" val="114843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Provider IDS from provider</a:t>
            </a:r>
          </a:p>
        </p:txBody>
      </p:sp>
      <p:sp>
        <p:nvSpPr>
          <p:cNvPr id="4" name="Slide Number Placeholder 3"/>
          <p:cNvSpPr>
            <a:spLocks noGrp="1"/>
          </p:cNvSpPr>
          <p:nvPr>
            <p:ph type="sldNum" sz="quarter" idx="5"/>
          </p:nvPr>
        </p:nvSpPr>
        <p:spPr/>
        <p:txBody>
          <a:bodyPr/>
          <a:lstStyle/>
          <a:p>
            <a:fld id="{D75DA9EC-9CDC-224C-93BE-07F6AE1EF4D7}" type="slidenum">
              <a:rPr lang="en-US" smtClean="0"/>
              <a:t>13</a:t>
            </a:fld>
            <a:endParaRPr lang="en-US"/>
          </a:p>
        </p:txBody>
      </p:sp>
    </p:spTree>
    <p:extLst>
      <p:ext uri="{BB962C8B-B14F-4D97-AF65-F5344CB8AC3E}">
        <p14:creationId xmlns:p14="http://schemas.microsoft.com/office/powerpoint/2010/main" val="1548978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5DA9EC-9CDC-224C-93BE-07F6AE1EF4D7}" type="slidenum">
              <a:rPr lang="en-US" smtClean="0"/>
              <a:t>14</a:t>
            </a:fld>
            <a:endParaRPr lang="en-US"/>
          </a:p>
        </p:txBody>
      </p:sp>
    </p:spTree>
    <p:extLst>
      <p:ext uri="{BB962C8B-B14F-4D97-AF65-F5344CB8AC3E}">
        <p14:creationId xmlns:p14="http://schemas.microsoft.com/office/powerpoint/2010/main" val="1903697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5DA9EC-9CDC-224C-93BE-07F6AE1EF4D7}" type="slidenum">
              <a:rPr lang="en-US" smtClean="0"/>
              <a:t>15</a:t>
            </a:fld>
            <a:endParaRPr lang="en-US"/>
          </a:p>
        </p:txBody>
      </p:sp>
    </p:spTree>
    <p:extLst>
      <p:ext uri="{BB962C8B-B14F-4D97-AF65-F5344CB8AC3E}">
        <p14:creationId xmlns:p14="http://schemas.microsoft.com/office/powerpoint/2010/main" val="195995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Helpful Talking Point: Provider "</a:t>
            </a:r>
            <a:r>
              <a:rPr lang="en-US" sz="1800" b="1">
                <a:effectLst/>
                <a:latin typeface="Segoe UI" panose="020B0502040204020203" pitchFamily="34" charset="0"/>
              </a:rPr>
              <a:t>Medicaid</a:t>
            </a:r>
            <a:r>
              <a:rPr lang="en-US" sz="1800">
                <a:effectLst/>
                <a:latin typeface="Segoe UI" panose="020B0502040204020203" pitchFamily="34" charset="0"/>
              </a:rPr>
              <a:t> ID" for DDS is the provider's vendor ID from their regional center.</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D75DA9EC-9CDC-224C-93BE-07F6AE1EF4D7}" type="slidenum">
              <a:rPr lang="en-US" smtClean="0"/>
              <a:t>16</a:t>
            </a:fld>
            <a:endParaRPr lang="en-US"/>
          </a:p>
        </p:txBody>
      </p:sp>
    </p:spTree>
    <p:extLst>
      <p:ext uri="{BB962C8B-B14F-4D97-AF65-F5344CB8AC3E}">
        <p14:creationId xmlns:p14="http://schemas.microsoft.com/office/powerpoint/2010/main" val="337772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ADE4A9-3154-7149-9B28-8C3FC71F9A49}"/>
              </a:ext>
            </a:extLst>
          </p:cNvPr>
          <p:cNvSpPr>
            <a:spLocks noGrp="1"/>
          </p:cNvSpPr>
          <p:nvPr>
            <p:ph type="title"/>
          </p:nvPr>
        </p:nvSpPr>
        <p:spPr>
          <a:xfrm>
            <a:off x="838200" y="365125"/>
            <a:ext cx="10515600" cy="1325563"/>
          </a:xfrm>
        </p:spPr>
        <p:txBody>
          <a:bodyPr>
            <a:normAutofit/>
          </a:bodyPr>
          <a:lstStyle>
            <a:lvl1pPr>
              <a:defRPr sz="3200" b="0" i="0">
                <a:solidFill>
                  <a:srgbClr val="4E62B2"/>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662FFA23-FDEC-E54C-AA51-5C64952C5AF4}"/>
              </a:ext>
            </a:extLst>
          </p:cNvPr>
          <p:cNvSpPr>
            <a:spLocks noGrp="1"/>
          </p:cNvSpPr>
          <p:nvPr>
            <p:ph idx="1" hasCustomPrompt="1"/>
          </p:nvPr>
        </p:nvSpPr>
        <p:spPr>
          <a:xfrm>
            <a:off x="838200" y="1825625"/>
            <a:ext cx="10515600" cy="4351338"/>
          </a:xfrm>
        </p:spPr>
        <p:txBody>
          <a:bodyPr/>
          <a:lstStyle>
            <a:lvl1pPr marL="0" indent="0">
              <a:buNone/>
              <a:defRPr sz="2600" b="0" i="0">
                <a:latin typeface="Arial" panose="020B0604020202020204" pitchFamily="34" charset="0"/>
                <a:ea typeface="Lato Light" panose="020F0502020204030203" pitchFamily="34" charset="0"/>
                <a:cs typeface="Arial" panose="020B0604020202020204" pitchFamily="34" charset="0"/>
              </a:defRPr>
            </a:lvl1pPr>
            <a:lvl2pPr marL="685800" indent="-228600">
              <a:buFontTx/>
              <a:buBlip>
                <a:blip r:embed="rId2"/>
              </a:buBlip>
              <a:defRPr sz="2200" b="0" i="0">
                <a:latin typeface="Arial" panose="020B0604020202020204" pitchFamily="34" charset="0"/>
                <a:ea typeface="Lato Light" panose="020F0502020204030203" pitchFamily="34" charset="0"/>
                <a:cs typeface="Arial" panose="020B0604020202020204" pitchFamily="34" charset="0"/>
              </a:defRPr>
            </a:lvl2pPr>
            <a:lvl3pPr>
              <a:buClr>
                <a:srgbClr val="4E62B2"/>
              </a:buClr>
              <a:defRPr sz="2000" b="0" i="0">
                <a:latin typeface="Arial" panose="020B0604020202020204" pitchFamily="34" charset="0"/>
                <a:ea typeface="Lato Light" panose="020F0502020204030203" pitchFamily="34" charset="0"/>
                <a:cs typeface="Arial" panose="020B0604020202020204"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9" name="Slide Number Placeholder 5">
            <a:extLst>
              <a:ext uri="{FF2B5EF4-FFF2-40B4-BE49-F238E27FC236}">
                <a16:creationId xmlns:a16="http://schemas.microsoft.com/office/drawing/2014/main" id="{05884172-EE11-3140-90F6-AF005F3DB50D}"/>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a:t>2022 Sandata Technologies, LLC - Confidential &amp; Proprietary    |    </a:t>
            </a:r>
            <a:fld id="{B2923776-54BA-0E4D-9E25-9D877C7DFB29}" type="slidenum">
              <a:rPr lang="en-US" smtClean="0"/>
              <a:pPr/>
              <a:t>‹#›</a:t>
            </a:fld>
            <a:endParaRPr lang="en-US"/>
          </a:p>
        </p:txBody>
      </p:sp>
    </p:spTree>
    <p:extLst>
      <p:ext uri="{BB962C8B-B14F-4D97-AF65-F5344CB8AC3E}">
        <p14:creationId xmlns:p14="http://schemas.microsoft.com/office/powerpoint/2010/main" val="305998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c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10515600" cy="3481871"/>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a:t>2022 Sandata Technologies, LLC - Confidential &amp; Proprietary    |    </a:t>
            </a:r>
            <a:fld id="{B2923776-54BA-0E4D-9E25-9D877C7DFB29}" type="slidenum">
              <a:rPr lang="en-US" smtClean="0"/>
              <a:pPr/>
              <a:t>‹#›</a:t>
            </a:fld>
            <a:endParaRPr lang="en-US"/>
          </a:p>
        </p:txBody>
      </p:sp>
      <p:sp>
        <p:nvSpPr>
          <p:cNvPr id="5" name="Content Placeholder 4">
            <a:extLst>
              <a:ext uri="{FF2B5EF4-FFF2-40B4-BE49-F238E27FC236}">
                <a16:creationId xmlns:a16="http://schemas.microsoft.com/office/drawing/2014/main" id="{1CE91B5C-E93F-304C-9276-8DE67D8D9A68}"/>
              </a:ext>
            </a:extLst>
          </p:cNvPr>
          <p:cNvSpPr>
            <a:spLocks noGrp="1"/>
          </p:cNvSpPr>
          <p:nvPr>
            <p:ph sz="quarter" idx="13"/>
          </p:nvPr>
        </p:nvSpPr>
        <p:spPr>
          <a:xfrm>
            <a:off x="818322" y="5705475"/>
            <a:ext cx="9339263" cy="496888"/>
          </a:xfrm>
        </p:spPr>
        <p:txBody>
          <a:bodyPr>
            <a:noAutofit/>
          </a:bodyPr>
          <a:lstStyle>
            <a:lvl1pPr marL="0" inden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bg1"/>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600">
                <a:solidFill>
                  <a:schemeClr val="bg1"/>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340263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ust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a:t>2022 Sandata Technologies, LLC - Confidential &amp; Proprietary    |    </a:t>
            </a:r>
            <a:fld id="{B2923776-54BA-0E4D-9E25-9D877C7DFB29}" type="slidenum">
              <a:rPr lang="en-US" smtClean="0"/>
              <a:pPr/>
              <a:t>‹#›</a:t>
            </a:fld>
            <a:endParaRPr lang="en-US"/>
          </a:p>
        </p:txBody>
      </p:sp>
    </p:spTree>
    <p:extLst>
      <p:ext uri="{BB962C8B-B14F-4D97-AF65-F5344CB8AC3E}">
        <p14:creationId xmlns:p14="http://schemas.microsoft.com/office/powerpoint/2010/main" val="4049232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ustom 1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a:t>2022 Sandata Technologies, LLC - Confidential &amp; Proprietary    |    </a:t>
            </a:r>
            <a:fld id="{B2923776-54BA-0E4D-9E25-9D877C7DFB29}" type="slidenum">
              <a:rPr lang="en-US" smtClean="0"/>
              <a:pPr/>
              <a:t>‹#›</a:t>
            </a:fld>
            <a:endParaRPr lang="en-US"/>
          </a:p>
        </p:txBody>
      </p:sp>
      <p:pic>
        <p:nvPicPr>
          <p:cNvPr id="5" name="Picture 4">
            <a:extLst>
              <a:ext uri="{FF2B5EF4-FFF2-40B4-BE49-F238E27FC236}">
                <a16:creationId xmlns:a16="http://schemas.microsoft.com/office/drawing/2014/main" id="{2F064FB3-1BEA-7447-8B4B-A8B6A64727AC}"/>
              </a:ext>
            </a:extLst>
          </p:cNvPr>
          <p:cNvPicPr>
            <a:picLocks noChangeAspect="1"/>
          </p:cNvPicPr>
          <p:nvPr userDrawn="1"/>
        </p:nvPicPr>
        <p:blipFill>
          <a:blip r:embed="rId4"/>
          <a:stretch>
            <a:fillRect/>
          </a:stretch>
        </p:blipFill>
        <p:spPr>
          <a:xfrm>
            <a:off x="838200" y="6400881"/>
            <a:ext cx="1189383" cy="255438"/>
          </a:xfrm>
          <a:prstGeom prst="rect">
            <a:avLst/>
          </a:prstGeom>
        </p:spPr>
      </p:pic>
    </p:spTree>
    <p:extLst>
      <p:ext uri="{BB962C8B-B14F-4D97-AF65-F5344CB8AC3E}">
        <p14:creationId xmlns:p14="http://schemas.microsoft.com/office/powerpoint/2010/main" val="2261014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ust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a:t>2022 Sandata Technologies, LLC - Confidential &amp; Proprietary    |    </a:t>
            </a:r>
            <a:fld id="{B2923776-54BA-0E4D-9E25-9D877C7DFB29}" type="slidenum">
              <a:rPr lang="en-US" smtClean="0"/>
              <a:pPr/>
              <a:t>‹#›</a:t>
            </a:fld>
            <a:endParaRPr lang="en-US"/>
          </a:p>
        </p:txBody>
      </p:sp>
    </p:spTree>
    <p:extLst>
      <p:ext uri="{BB962C8B-B14F-4D97-AF65-F5344CB8AC3E}">
        <p14:creationId xmlns:p14="http://schemas.microsoft.com/office/powerpoint/2010/main" val="314499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ustom 2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3200" b="0" i="0">
                <a:solidFill>
                  <a:srgbClr val="4E62B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p:txBody>
          <a:bodyPr/>
          <a:lstStyle>
            <a:lvl1pPr marL="0" indent="0">
              <a:buNone/>
              <a:defRPr sz="2200" b="0" i="0">
                <a:latin typeface="Arial" panose="020B0604020202020204" pitchFamily="34" charset="0"/>
                <a:ea typeface="Lato Light" panose="020F0502020204030203" pitchFamily="34" charset="0"/>
                <a:cs typeface="Arial" panose="020B0604020202020204"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a:t>2022 Sandata Technologies, LLC - Confidential &amp; Proprietary    |    </a:t>
            </a:r>
            <a:fld id="{B2923776-54BA-0E4D-9E25-9D877C7DFB29}" type="slidenum">
              <a:rPr lang="en-US" smtClean="0"/>
              <a:pPr/>
              <a:t>‹#›</a:t>
            </a:fld>
            <a:endParaRPr lang="en-US"/>
          </a:p>
        </p:txBody>
      </p:sp>
      <p:pic>
        <p:nvPicPr>
          <p:cNvPr id="5" name="Picture 4">
            <a:extLst>
              <a:ext uri="{FF2B5EF4-FFF2-40B4-BE49-F238E27FC236}">
                <a16:creationId xmlns:a16="http://schemas.microsoft.com/office/drawing/2014/main" id="{2F064FB3-1BEA-7447-8B4B-A8B6A64727AC}"/>
              </a:ext>
            </a:extLst>
          </p:cNvPr>
          <p:cNvPicPr>
            <a:picLocks noChangeAspect="1"/>
          </p:cNvPicPr>
          <p:nvPr userDrawn="1"/>
        </p:nvPicPr>
        <p:blipFill>
          <a:blip r:embed="rId4"/>
          <a:stretch>
            <a:fillRect/>
          </a:stretch>
        </p:blipFill>
        <p:spPr>
          <a:xfrm>
            <a:off x="838200" y="6400881"/>
            <a:ext cx="1189383" cy="255438"/>
          </a:xfrm>
          <a:prstGeom prst="rect">
            <a:avLst/>
          </a:prstGeom>
        </p:spPr>
      </p:pic>
    </p:spTree>
    <p:extLst>
      <p:ext uri="{BB962C8B-B14F-4D97-AF65-F5344CB8AC3E}">
        <p14:creationId xmlns:p14="http://schemas.microsoft.com/office/powerpoint/2010/main" val="3009188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perato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8E41295-2EE0-2649-AFF4-6CA77ECD16CB}"/>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a:t>2022 Sandata Technologies, LLC - Confidential &amp; Proprietary    |    </a:t>
            </a:r>
            <a:fld id="{B2923776-54BA-0E4D-9E25-9D877C7DFB29}" type="slidenum">
              <a:rPr lang="en-US" smtClean="0"/>
              <a:pPr/>
              <a:t>‹#›</a:t>
            </a:fld>
            <a:endParaRPr lang="en-US"/>
          </a:p>
        </p:txBody>
      </p:sp>
      <p:sp>
        <p:nvSpPr>
          <p:cNvPr id="8" name="Title 1">
            <a:extLst>
              <a:ext uri="{FF2B5EF4-FFF2-40B4-BE49-F238E27FC236}">
                <a16:creationId xmlns:a16="http://schemas.microsoft.com/office/drawing/2014/main" id="{4272D4F0-960E-9D40-8004-E782FB542816}"/>
              </a:ext>
            </a:extLst>
          </p:cNvPr>
          <p:cNvSpPr>
            <a:spLocks noGrp="1"/>
          </p:cNvSpPr>
          <p:nvPr>
            <p:ph type="title" hasCustomPrompt="1"/>
          </p:nvPr>
        </p:nvSpPr>
        <p:spPr>
          <a:xfrm>
            <a:off x="838200" y="2209634"/>
            <a:ext cx="10515600" cy="1325563"/>
          </a:xfrm>
        </p:spPr>
        <p:txBody>
          <a:bodyPr>
            <a:normAutofit/>
          </a:bodyPr>
          <a:lstStyle>
            <a:lvl1pPr algn="ctr">
              <a:defRPr sz="4000" b="0" i="0">
                <a:solidFill>
                  <a:srgbClr val="4E62B2"/>
                </a:solidFill>
                <a:latin typeface="Scandia" panose="020B0603050000020004" pitchFamily="34" charset="77"/>
              </a:defRPr>
            </a:lvl1pPr>
          </a:lstStyle>
          <a:p>
            <a:r>
              <a:rPr lang="en-US">
                <a:solidFill>
                  <a:srgbClr val="4E62B2"/>
                </a:solidFill>
                <a:latin typeface="Scandia" panose="020B0603050000020004" pitchFamily="34" charset="77"/>
              </a:rPr>
              <a:t>Simple. Compliant. Non-Disruptive. </a:t>
            </a:r>
            <a:br>
              <a:rPr lang="en-US">
                <a:solidFill>
                  <a:srgbClr val="4E62B2"/>
                </a:solidFill>
                <a:latin typeface="Scandia" panose="020B0603050000020004" pitchFamily="34" charset="77"/>
              </a:rPr>
            </a:br>
            <a:r>
              <a:rPr lang="en-US">
                <a:solidFill>
                  <a:srgbClr val="4E62B2"/>
                </a:solidFill>
                <a:latin typeface="Scandia" panose="020B0603050000020004" pitchFamily="34" charset="77"/>
              </a:rPr>
              <a:t>Future-Ready.</a:t>
            </a:r>
            <a:endParaRPr lang="en-US"/>
          </a:p>
        </p:txBody>
      </p:sp>
    </p:spTree>
    <p:extLst>
      <p:ext uri="{BB962C8B-B14F-4D97-AF65-F5344CB8AC3E}">
        <p14:creationId xmlns:p14="http://schemas.microsoft.com/office/powerpoint/2010/main" val="4098468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perato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8E41295-2EE0-2649-AFF4-6CA77ECD16CB}"/>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a:t>2022 Sandata Technologies, LLC - Confidential &amp; Proprietary    |    </a:t>
            </a:r>
            <a:fld id="{B2923776-54BA-0E4D-9E25-9D877C7DFB29}" type="slidenum">
              <a:rPr lang="en-US" smtClean="0"/>
              <a:pPr/>
              <a:t>‹#›</a:t>
            </a:fld>
            <a:endParaRPr lang="en-US"/>
          </a:p>
        </p:txBody>
      </p:sp>
      <p:sp>
        <p:nvSpPr>
          <p:cNvPr id="8" name="Title 1">
            <a:extLst>
              <a:ext uri="{FF2B5EF4-FFF2-40B4-BE49-F238E27FC236}">
                <a16:creationId xmlns:a16="http://schemas.microsoft.com/office/drawing/2014/main" id="{4272D4F0-960E-9D40-8004-E782FB542816}"/>
              </a:ext>
            </a:extLst>
          </p:cNvPr>
          <p:cNvSpPr>
            <a:spLocks noGrp="1"/>
          </p:cNvSpPr>
          <p:nvPr>
            <p:ph type="title"/>
          </p:nvPr>
        </p:nvSpPr>
        <p:spPr>
          <a:xfrm>
            <a:off x="4515678" y="2766218"/>
            <a:ext cx="7490791" cy="1325563"/>
          </a:xfrm>
        </p:spPr>
        <p:txBody>
          <a:bodyPr>
            <a:normAutofit/>
          </a:bodyPr>
          <a:lstStyle>
            <a:lvl1pPr algn="l">
              <a:defRPr sz="4000" b="0" i="0">
                <a:solidFill>
                  <a:srgbClr val="4E62B2"/>
                </a:solidFill>
                <a:latin typeface="Scandia" panose="020B0603050000020004" pitchFamily="34" charset="77"/>
              </a:defRPr>
            </a:lvl1pPr>
          </a:lstStyle>
          <a:p>
            <a:r>
              <a:rPr lang="en-US"/>
              <a:t>Click to edit Master title style</a:t>
            </a:r>
          </a:p>
        </p:txBody>
      </p:sp>
    </p:spTree>
    <p:extLst>
      <p:ext uri="{BB962C8B-B14F-4D97-AF65-F5344CB8AC3E}">
        <p14:creationId xmlns:p14="http://schemas.microsoft.com/office/powerpoint/2010/main" val="371715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89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Logo">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ADE4A9-3154-7149-9B28-8C3FC71F9A49}"/>
              </a:ext>
            </a:extLst>
          </p:cNvPr>
          <p:cNvSpPr>
            <a:spLocks noGrp="1"/>
          </p:cNvSpPr>
          <p:nvPr>
            <p:ph type="title"/>
          </p:nvPr>
        </p:nvSpPr>
        <p:spPr>
          <a:xfrm>
            <a:off x="838200" y="365125"/>
            <a:ext cx="10515600" cy="1325563"/>
          </a:xfrm>
        </p:spPr>
        <p:txBody>
          <a:bodyPr>
            <a:normAutofit/>
          </a:bodyPr>
          <a:lstStyle>
            <a:lvl1pPr>
              <a:defRPr sz="3200" b="0" i="0">
                <a:solidFill>
                  <a:srgbClr val="4E62B2"/>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662FFA23-FDEC-E54C-AA51-5C64952C5AF4}"/>
              </a:ext>
            </a:extLst>
          </p:cNvPr>
          <p:cNvSpPr>
            <a:spLocks noGrp="1"/>
          </p:cNvSpPr>
          <p:nvPr>
            <p:ph idx="1" hasCustomPrompt="1"/>
          </p:nvPr>
        </p:nvSpPr>
        <p:spPr>
          <a:xfrm>
            <a:off x="838200" y="1825625"/>
            <a:ext cx="10515600" cy="4351338"/>
          </a:xfrm>
        </p:spPr>
        <p:txBody>
          <a:bodyPr/>
          <a:lstStyle>
            <a:lvl1pPr marL="0" indent="0">
              <a:buNone/>
              <a:defRPr sz="2600" b="0" i="0">
                <a:latin typeface="Arial" panose="020B0604020202020204" pitchFamily="34" charset="0"/>
                <a:ea typeface="Lato Light" panose="020F0502020204030203" pitchFamily="34" charset="0"/>
                <a:cs typeface="Arial" panose="020B0604020202020204" pitchFamily="34" charset="0"/>
              </a:defRPr>
            </a:lvl1pPr>
            <a:lvl2pPr marL="685800" indent="-228600">
              <a:buFontTx/>
              <a:buBlip>
                <a:blip r:embed="rId2"/>
              </a:buBlip>
              <a:defRPr sz="2200" b="0" i="0">
                <a:latin typeface="Arial" panose="020B0604020202020204" pitchFamily="34" charset="0"/>
                <a:ea typeface="Lato Light" panose="020F0502020204030203" pitchFamily="34" charset="0"/>
                <a:cs typeface="Arial" panose="020B0604020202020204" pitchFamily="34" charset="0"/>
              </a:defRPr>
            </a:lvl2pPr>
            <a:lvl3pPr>
              <a:buClr>
                <a:srgbClr val="4E62B2"/>
              </a:buClr>
              <a:defRPr b="0" i="0">
                <a:latin typeface="Arial" panose="020B0604020202020204" pitchFamily="34" charset="0"/>
                <a:ea typeface="Lato Light" panose="020F0502020204030203" pitchFamily="34" charset="0"/>
                <a:cs typeface="Arial" panose="020B0604020202020204"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9" name="Slide Number Placeholder 5">
            <a:extLst>
              <a:ext uri="{FF2B5EF4-FFF2-40B4-BE49-F238E27FC236}">
                <a16:creationId xmlns:a16="http://schemas.microsoft.com/office/drawing/2014/main" id="{05884172-EE11-3140-90F6-AF005F3DB50D}"/>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a:t>2022 Sandata Technologies, LLC - Confidential &amp; Proprietary    |    </a:t>
            </a:r>
            <a:fld id="{B2923776-54BA-0E4D-9E25-9D877C7DFB29}" type="slidenum">
              <a:rPr lang="en-US" smtClean="0"/>
              <a:pPr/>
              <a:t>‹#›</a:t>
            </a:fld>
            <a:endParaRPr lang="en-US"/>
          </a:p>
        </p:txBody>
      </p:sp>
      <p:pic>
        <p:nvPicPr>
          <p:cNvPr id="5" name="Picture 4">
            <a:extLst>
              <a:ext uri="{FF2B5EF4-FFF2-40B4-BE49-F238E27FC236}">
                <a16:creationId xmlns:a16="http://schemas.microsoft.com/office/drawing/2014/main" id="{4F6C5ACA-EA4E-4946-83C4-DDD37D4E02DA}"/>
              </a:ext>
            </a:extLst>
          </p:cNvPr>
          <p:cNvPicPr>
            <a:picLocks noChangeAspect="1"/>
          </p:cNvPicPr>
          <p:nvPr userDrawn="1"/>
        </p:nvPicPr>
        <p:blipFill>
          <a:blip r:embed="rId3"/>
          <a:stretch>
            <a:fillRect/>
          </a:stretch>
        </p:blipFill>
        <p:spPr>
          <a:xfrm>
            <a:off x="838200" y="6400881"/>
            <a:ext cx="1189383" cy="255438"/>
          </a:xfrm>
          <a:prstGeom prst="rect">
            <a:avLst/>
          </a:prstGeom>
        </p:spPr>
      </p:pic>
    </p:spTree>
    <p:extLst>
      <p:ext uri="{BB962C8B-B14F-4D97-AF65-F5344CB8AC3E}">
        <p14:creationId xmlns:p14="http://schemas.microsoft.com/office/powerpoint/2010/main" val="264554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3200" b="0" i="0">
                <a:solidFill>
                  <a:srgbClr val="4E62B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10515600" cy="3872810"/>
          </a:xfrm>
        </p:spPr>
        <p:txBody>
          <a:bodyPr/>
          <a:lstStyle>
            <a:lvl1pPr marL="0" indent="0">
              <a:buNone/>
              <a:defRPr sz="2600" b="0" i="0">
                <a:latin typeface="Arial" panose="020B0604020202020204" pitchFamily="34" charset="0"/>
                <a:ea typeface="Lato Light" panose="020F0502020204030203" pitchFamily="34" charset="0"/>
                <a:cs typeface="Arial" panose="020B0604020202020204" pitchFamily="34" charset="0"/>
              </a:defRPr>
            </a:lvl1pPr>
            <a:lvl2pPr marL="685800" indent="-228600">
              <a:buFontTx/>
              <a:buBlip>
                <a:blip r:embed="rId3"/>
              </a:buBlip>
              <a:defRPr sz="2400" b="0" i="0">
                <a:latin typeface="Arial" panose="020B0604020202020204" pitchFamily="34" charset="0"/>
                <a:ea typeface="Lato Light" panose="020F0502020204030203" pitchFamily="34" charset="0"/>
                <a:cs typeface="Arial" panose="020B0604020202020204"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a:t>2022 Sandata Technologies, LLC - Confidential &amp; Proprietary    |    </a:t>
            </a:r>
            <a:fld id="{B2923776-54BA-0E4D-9E25-9D877C7DFB29}" type="slidenum">
              <a:rPr lang="en-US" smtClean="0"/>
              <a:pPr/>
              <a:t>‹#›</a:t>
            </a:fld>
            <a:endParaRPr lang="en-US"/>
          </a:p>
        </p:txBody>
      </p:sp>
    </p:spTree>
    <p:extLst>
      <p:ext uri="{BB962C8B-B14F-4D97-AF65-F5344CB8AC3E}">
        <p14:creationId xmlns:p14="http://schemas.microsoft.com/office/powerpoint/2010/main" val="1494407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a:t>2022 Sandata Technologies, LLC - Confidential &amp; Proprietary    |    </a:t>
            </a:r>
            <a:fld id="{B2923776-54BA-0E4D-9E25-9D877C7DFB29}" type="slidenum">
              <a:rPr lang="en-US" smtClean="0"/>
              <a:pPr/>
              <a:t>‹#›</a:t>
            </a:fld>
            <a:endParaRPr lang="en-US"/>
          </a:p>
        </p:txBody>
      </p:sp>
      <p:pic>
        <p:nvPicPr>
          <p:cNvPr id="5" name="Picture 4">
            <a:extLst>
              <a:ext uri="{FF2B5EF4-FFF2-40B4-BE49-F238E27FC236}">
                <a16:creationId xmlns:a16="http://schemas.microsoft.com/office/drawing/2014/main" id="{97A29AB5-E21B-9D49-8AFC-CD3E65B6221A}"/>
              </a:ext>
            </a:extLst>
          </p:cNvPr>
          <p:cNvPicPr>
            <a:picLocks noChangeAspect="1"/>
          </p:cNvPicPr>
          <p:nvPr userDrawn="1"/>
        </p:nvPicPr>
        <p:blipFill>
          <a:blip r:embed="rId3"/>
          <a:stretch>
            <a:fillRect/>
          </a:stretch>
        </p:blipFill>
        <p:spPr>
          <a:xfrm>
            <a:off x="838200" y="6400881"/>
            <a:ext cx="1189383" cy="255438"/>
          </a:xfrm>
          <a:prstGeom prst="rect">
            <a:avLst/>
          </a:prstGeom>
        </p:spPr>
      </p:pic>
      <p:sp>
        <p:nvSpPr>
          <p:cNvPr id="53" name="Content Placeholder 2">
            <a:extLst>
              <a:ext uri="{FF2B5EF4-FFF2-40B4-BE49-F238E27FC236}">
                <a16:creationId xmlns:a16="http://schemas.microsoft.com/office/drawing/2014/main" id="{AFC5FA2A-13DD-6645-ABD4-769F16C9FDF5}"/>
              </a:ext>
            </a:extLst>
          </p:cNvPr>
          <p:cNvSpPr>
            <a:spLocks noGrp="1"/>
          </p:cNvSpPr>
          <p:nvPr>
            <p:ph idx="1" hasCustomPrompt="1"/>
          </p:nvPr>
        </p:nvSpPr>
        <p:spPr>
          <a:xfrm>
            <a:off x="838200" y="1825625"/>
            <a:ext cx="10515600" cy="3872810"/>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4"/>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Tree>
    <p:extLst>
      <p:ext uri="{BB962C8B-B14F-4D97-AF65-F5344CB8AC3E}">
        <p14:creationId xmlns:p14="http://schemas.microsoft.com/office/powerpoint/2010/main" val="322495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3 Colum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a:t>2022 Sandata Technologies, LLC - Confidential &amp; Proprietary    |    </a:t>
            </a:r>
            <a:fld id="{B2923776-54BA-0E4D-9E25-9D877C7DFB29}" type="slidenum">
              <a:rPr lang="en-US" smtClean="0"/>
              <a:pPr/>
              <a:t>‹#›</a:t>
            </a:fld>
            <a:endParaRPr lang="en-US"/>
          </a:p>
        </p:txBody>
      </p:sp>
      <p:sp>
        <p:nvSpPr>
          <p:cNvPr id="5" name="Rectangle 4">
            <a:extLst>
              <a:ext uri="{FF2B5EF4-FFF2-40B4-BE49-F238E27FC236}">
                <a16:creationId xmlns:a16="http://schemas.microsoft.com/office/drawing/2014/main" id="{49416168-CCE1-4A4C-9F5D-730BDB82E1FF}"/>
              </a:ext>
            </a:extLst>
          </p:cNvPr>
          <p:cNvSpPr/>
          <p:nvPr userDrawn="1"/>
        </p:nvSpPr>
        <p:spPr>
          <a:xfrm>
            <a:off x="838200" y="1825625"/>
            <a:ext cx="3229947" cy="314483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62B2"/>
              </a:solidFill>
            </a:endParaRPr>
          </a:p>
        </p:txBody>
      </p:sp>
      <p:sp>
        <p:nvSpPr>
          <p:cNvPr id="7" name="Rectangle 6">
            <a:extLst>
              <a:ext uri="{FF2B5EF4-FFF2-40B4-BE49-F238E27FC236}">
                <a16:creationId xmlns:a16="http://schemas.microsoft.com/office/drawing/2014/main" id="{C031925F-794D-7C46-AFF4-2966B713FB15}"/>
              </a:ext>
            </a:extLst>
          </p:cNvPr>
          <p:cNvSpPr/>
          <p:nvPr userDrawn="1"/>
        </p:nvSpPr>
        <p:spPr>
          <a:xfrm>
            <a:off x="4481026" y="1825625"/>
            <a:ext cx="3229947" cy="314483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62B2"/>
              </a:solidFill>
            </a:endParaRPr>
          </a:p>
        </p:txBody>
      </p:sp>
      <p:sp>
        <p:nvSpPr>
          <p:cNvPr id="8" name="Rectangle 7">
            <a:extLst>
              <a:ext uri="{FF2B5EF4-FFF2-40B4-BE49-F238E27FC236}">
                <a16:creationId xmlns:a16="http://schemas.microsoft.com/office/drawing/2014/main" id="{C48500D6-0E59-E145-AAF5-62263F6C186A}"/>
              </a:ext>
            </a:extLst>
          </p:cNvPr>
          <p:cNvSpPr/>
          <p:nvPr userDrawn="1"/>
        </p:nvSpPr>
        <p:spPr>
          <a:xfrm>
            <a:off x="8123852" y="1825625"/>
            <a:ext cx="3229947" cy="314483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62B2"/>
              </a:solidFill>
            </a:endParaRP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958145"/>
            <a:ext cx="3229947" cy="282589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9" name="Content Placeholder 2">
            <a:extLst>
              <a:ext uri="{FF2B5EF4-FFF2-40B4-BE49-F238E27FC236}">
                <a16:creationId xmlns:a16="http://schemas.microsoft.com/office/drawing/2014/main" id="{807932F1-0D2C-364A-ABEF-91E5CEBE1CEA}"/>
              </a:ext>
            </a:extLst>
          </p:cNvPr>
          <p:cNvSpPr>
            <a:spLocks noGrp="1"/>
          </p:cNvSpPr>
          <p:nvPr>
            <p:ph idx="13" hasCustomPrompt="1"/>
          </p:nvPr>
        </p:nvSpPr>
        <p:spPr>
          <a:xfrm>
            <a:off x="4481026" y="1958145"/>
            <a:ext cx="3229947" cy="282589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10" name="Content Placeholder 2">
            <a:extLst>
              <a:ext uri="{FF2B5EF4-FFF2-40B4-BE49-F238E27FC236}">
                <a16:creationId xmlns:a16="http://schemas.microsoft.com/office/drawing/2014/main" id="{0E6E5B46-E54D-4649-BA52-85F86E175EF4}"/>
              </a:ext>
            </a:extLst>
          </p:cNvPr>
          <p:cNvSpPr>
            <a:spLocks noGrp="1"/>
          </p:cNvSpPr>
          <p:nvPr>
            <p:ph idx="14" hasCustomPrompt="1"/>
          </p:nvPr>
        </p:nvSpPr>
        <p:spPr>
          <a:xfrm>
            <a:off x="8123852" y="1989103"/>
            <a:ext cx="3229947" cy="282589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Tree>
    <p:extLst>
      <p:ext uri="{BB962C8B-B14F-4D97-AF65-F5344CB8AC3E}">
        <p14:creationId xmlns:p14="http://schemas.microsoft.com/office/powerpoint/2010/main" val="208366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3 Colum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a:t>2022 Sandata Technologies, LLC - Confidential &amp; Proprietary    |    </a:t>
            </a:r>
            <a:fld id="{B2923776-54BA-0E4D-9E25-9D877C7DFB29}" type="slidenum">
              <a:rPr lang="en-US" smtClean="0"/>
              <a:pPr/>
              <a:t>‹#›</a:t>
            </a:fld>
            <a:endParaRPr lang="en-US"/>
          </a:p>
        </p:txBody>
      </p:sp>
      <p:sp>
        <p:nvSpPr>
          <p:cNvPr id="5" name="Rectangle 4">
            <a:extLst>
              <a:ext uri="{FF2B5EF4-FFF2-40B4-BE49-F238E27FC236}">
                <a16:creationId xmlns:a16="http://schemas.microsoft.com/office/drawing/2014/main" id="{49416168-CCE1-4A4C-9F5D-730BDB82E1FF}"/>
              </a:ext>
            </a:extLst>
          </p:cNvPr>
          <p:cNvSpPr/>
          <p:nvPr userDrawn="1"/>
        </p:nvSpPr>
        <p:spPr>
          <a:xfrm>
            <a:off x="838200" y="1706357"/>
            <a:ext cx="3229947" cy="599523"/>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62B2"/>
              </a:solidFill>
            </a:endParaRPr>
          </a:p>
        </p:txBody>
      </p:sp>
      <p:sp>
        <p:nvSpPr>
          <p:cNvPr id="7" name="Rectangle 6">
            <a:extLst>
              <a:ext uri="{FF2B5EF4-FFF2-40B4-BE49-F238E27FC236}">
                <a16:creationId xmlns:a16="http://schemas.microsoft.com/office/drawing/2014/main" id="{C031925F-794D-7C46-AFF4-2966B713FB15}"/>
              </a:ext>
            </a:extLst>
          </p:cNvPr>
          <p:cNvSpPr/>
          <p:nvPr userDrawn="1"/>
        </p:nvSpPr>
        <p:spPr>
          <a:xfrm>
            <a:off x="4481026" y="1706357"/>
            <a:ext cx="3229947" cy="599523"/>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62B2"/>
              </a:solidFill>
            </a:endParaRPr>
          </a:p>
        </p:txBody>
      </p:sp>
      <p:sp>
        <p:nvSpPr>
          <p:cNvPr id="8" name="Rectangle 7">
            <a:extLst>
              <a:ext uri="{FF2B5EF4-FFF2-40B4-BE49-F238E27FC236}">
                <a16:creationId xmlns:a16="http://schemas.microsoft.com/office/drawing/2014/main" id="{C48500D6-0E59-E145-AAF5-62263F6C186A}"/>
              </a:ext>
            </a:extLst>
          </p:cNvPr>
          <p:cNvSpPr/>
          <p:nvPr userDrawn="1"/>
        </p:nvSpPr>
        <p:spPr>
          <a:xfrm>
            <a:off x="8123852" y="1706357"/>
            <a:ext cx="3229947" cy="599523"/>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62B2"/>
              </a:solidFill>
            </a:endParaRP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3229947" cy="480255"/>
          </a:xfrm>
        </p:spPr>
        <p:txBody>
          <a:bodyPr>
            <a:noAutofit/>
          </a:bodyPr>
          <a:lstStyle>
            <a:lvl1pPr marL="0" indent="0">
              <a:buFont typeface="Arial" panose="020B0604020202020204" pitchFamily="34" charset="0"/>
              <a:buNone/>
              <a:defRPr sz="2400" b="0" i="0">
                <a:solidFill>
                  <a:schemeClr val="bg1"/>
                </a:solidFill>
                <a:latin typeface="Scandia" panose="020B0603050000020004" pitchFamily="34" charset="77"/>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11" name="Content Placeholder 2">
            <a:extLst>
              <a:ext uri="{FF2B5EF4-FFF2-40B4-BE49-F238E27FC236}">
                <a16:creationId xmlns:a16="http://schemas.microsoft.com/office/drawing/2014/main" id="{BD963589-573B-EB49-9B78-19509EB5ADB1}"/>
              </a:ext>
            </a:extLst>
          </p:cNvPr>
          <p:cNvSpPr>
            <a:spLocks noGrp="1"/>
          </p:cNvSpPr>
          <p:nvPr>
            <p:ph idx="15" hasCustomPrompt="1"/>
          </p:nvPr>
        </p:nvSpPr>
        <p:spPr>
          <a:xfrm>
            <a:off x="4481026" y="1851689"/>
            <a:ext cx="3229947" cy="480255"/>
          </a:xfrm>
        </p:spPr>
        <p:txBody>
          <a:bodyPr>
            <a:noAutofit/>
          </a:bodyPr>
          <a:lstStyle>
            <a:lvl1pPr marL="0" indent="0">
              <a:buFont typeface="Arial" panose="020B0604020202020204" pitchFamily="34" charset="0"/>
              <a:buNone/>
              <a:defRPr sz="2400" b="0" i="0">
                <a:solidFill>
                  <a:schemeClr val="bg1"/>
                </a:solidFill>
                <a:latin typeface="Scandia" panose="020B0603050000020004" pitchFamily="34" charset="77"/>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12" name="Content Placeholder 2">
            <a:extLst>
              <a:ext uri="{FF2B5EF4-FFF2-40B4-BE49-F238E27FC236}">
                <a16:creationId xmlns:a16="http://schemas.microsoft.com/office/drawing/2014/main" id="{FEF5E34C-5813-AF40-A90C-89E0EA633AA9}"/>
              </a:ext>
            </a:extLst>
          </p:cNvPr>
          <p:cNvSpPr>
            <a:spLocks noGrp="1"/>
          </p:cNvSpPr>
          <p:nvPr>
            <p:ph idx="16" hasCustomPrompt="1"/>
          </p:nvPr>
        </p:nvSpPr>
        <p:spPr>
          <a:xfrm>
            <a:off x="8123852" y="1825625"/>
            <a:ext cx="3229947" cy="480255"/>
          </a:xfrm>
        </p:spPr>
        <p:txBody>
          <a:bodyPr>
            <a:noAutofit/>
          </a:bodyPr>
          <a:lstStyle>
            <a:lvl1pPr marL="0" indent="0">
              <a:buFont typeface="Arial" panose="020B0604020202020204" pitchFamily="34" charset="0"/>
              <a:buNone/>
              <a:defRPr sz="2400" b="0" i="0">
                <a:solidFill>
                  <a:schemeClr val="bg1"/>
                </a:solidFill>
                <a:latin typeface="Scandia" panose="020B0603050000020004" pitchFamily="34" charset="77"/>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13" name="Content Placeholder 2">
            <a:extLst>
              <a:ext uri="{FF2B5EF4-FFF2-40B4-BE49-F238E27FC236}">
                <a16:creationId xmlns:a16="http://schemas.microsoft.com/office/drawing/2014/main" id="{732F3302-7415-3046-8F59-3C0D6B13A558}"/>
              </a:ext>
            </a:extLst>
          </p:cNvPr>
          <p:cNvSpPr>
            <a:spLocks noGrp="1"/>
          </p:cNvSpPr>
          <p:nvPr>
            <p:ph idx="17" hasCustomPrompt="1"/>
          </p:nvPr>
        </p:nvSpPr>
        <p:spPr>
          <a:xfrm>
            <a:off x="838199" y="2506662"/>
            <a:ext cx="3229947" cy="3231529"/>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14" name="Content Placeholder 2">
            <a:extLst>
              <a:ext uri="{FF2B5EF4-FFF2-40B4-BE49-F238E27FC236}">
                <a16:creationId xmlns:a16="http://schemas.microsoft.com/office/drawing/2014/main" id="{B9CFB542-A562-954F-B7B8-D435E0F2477C}"/>
              </a:ext>
            </a:extLst>
          </p:cNvPr>
          <p:cNvSpPr>
            <a:spLocks noGrp="1"/>
          </p:cNvSpPr>
          <p:nvPr>
            <p:ph idx="18" hasCustomPrompt="1"/>
          </p:nvPr>
        </p:nvSpPr>
        <p:spPr>
          <a:xfrm>
            <a:off x="4481026" y="2506662"/>
            <a:ext cx="3229947" cy="3231529"/>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15" name="Content Placeholder 2">
            <a:extLst>
              <a:ext uri="{FF2B5EF4-FFF2-40B4-BE49-F238E27FC236}">
                <a16:creationId xmlns:a16="http://schemas.microsoft.com/office/drawing/2014/main" id="{B9FC2F69-9E57-5244-9A57-4304E2CEBAD4}"/>
              </a:ext>
            </a:extLst>
          </p:cNvPr>
          <p:cNvSpPr>
            <a:spLocks noGrp="1"/>
          </p:cNvSpPr>
          <p:nvPr>
            <p:ph idx="19" hasCustomPrompt="1"/>
          </p:nvPr>
        </p:nvSpPr>
        <p:spPr>
          <a:xfrm>
            <a:off x="8123851" y="2506662"/>
            <a:ext cx="3229947" cy="3231529"/>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Tree>
    <p:extLst>
      <p:ext uri="{BB962C8B-B14F-4D97-AF65-F5344CB8AC3E}">
        <p14:creationId xmlns:p14="http://schemas.microsoft.com/office/powerpoint/2010/main" val="3821160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i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838200" y="1825625"/>
            <a:ext cx="10515600" cy="3481871"/>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a:t>2022 Sandata Technologies, LLC - Confidential &amp; Proprietary    |    </a:t>
            </a:r>
            <a:fld id="{B2923776-54BA-0E4D-9E25-9D877C7DFB29}" type="slidenum">
              <a:rPr lang="en-US" smtClean="0"/>
              <a:pPr/>
              <a:t>‹#›</a:t>
            </a:fld>
            <a:endParaRPr lang="en-US"/>
          </a:p>
        </p:txBody>
      </p:sp>
      <p:sp>
        <p:nvSpPr>
          <p:cNvPr id="5" name="Content Placeholder 4">
            <a:extLst>
              <a:ext uri="{FF2B5EF4-FFF2-40B4-BE49-F238E27FC236}">
                <a16:creationId xmlns:a16="http://schemas.microsoft.com/office/drawing/2014/main" id="{1CE91B5C-E93F-304C-9276-8DE67D8D9A68}"/>
              </a:ext>
            </a:extLst>
          </p:cNvPr>
          <p:cNvSpPr>
            <a:spLocks noGrp="1"/>
          </p:cNvSpPr>
          <p:nvPr>
            <p:ph sz="quarter" idx="13"/>
          </p:nvPr>
        </p:nvSpPr>
        <p:spPr>
          <a:xfrm>
            <a:off x="818322" y="5705475"/>
            <a:ext cx="9339263" cy="496888"/>
          </a:xfrm>
        </p:spPr>
        <p:txBody>
          <a:bodyPr>
            <a:noAutofit/>
          </a:bodyPr>
          <a:lstStyle>
            <a:lvl1pPr marL="0" inden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bg1"/>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600">
                <a:solidFill>
                  <a:schemeClr val="bg1"/>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1212827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ick 3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a:t>2022 Sandata Technologies, LLC - Confidential &amp; Proprietary    |    </a:t>
            </a:r>
            <a:fld id="{B2923776-54BA-0E4D-9E25-9D877C7DFB29}" type="slidenum">
              <a:rPr lang="en-US" smtClean="0"/>
              <a:pPr/>
              <a:t>‹#›</a:t>
            </a:fld>
            <a:endParaRPr lang="en-US"/>
          </a:p>
        </p:txBody>
      </p:sp>
      <p:sp>
        <p:nvSpPr>
          <p:cNvPr id="5" name="Content Placeholder 4">
            <a:extLst>
              <a:ext uri="{FF2B5EF4-FFF2-40B4-BE49-F238E27FC236}">
                <a16:creationId xmlns:a16="http://schemas.microsoft.com/office/drawing/2014/main" id="{1CE91B5C-E93F-304C-9276-8DE67D8D9A68}"/>
              </a:ext>
            </a:extLst>
          </p:cNvPr>
          <p:cNvSpPr>
            <a:spLocks noGrp="1"/>
          </p:cNvSpPr>
          <p:nvPr>
            <p:ph sz="quarter" idx="13"/>
          </p:nvPr>
        </p:nvSpPr>
        <p:spPr>
          <a:xfrm>
            <a:off x="818322" y="5705475"/>
            <a:ext cx="9339263" cy="496888"/>
          </a:xfrm>
        </p:spPr>
        <p:txBody>
          <a:bodyPr>
            <a:noAutofit/>
          </a:bodyPr>
          <a:lstStyle>
            <a:lvl1pPr marL="0" inden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bg1"/>
                </a:solidFill>
                <a:latin typeface="Lato" panose="020F0502020204030203" pitchFamily="34" charset="0"/>
                <a:ea typeface="Lato" panose="020F0502020204030203" pitchFamily="34" charset="0"/>
                <a:cs typeface="Lato" panose="020F0502020204030203" pitchFamily="34" charset="0"/>
              </a:defRPr>
            </a:lvl2pPr>
            <a:lvl3pPr marL="914400" indent="0">
              <a:buNone/>
              <a:defRPr sz="1600">
                <a:solidFill>
                  <a:schemeClr val="bg1"/>
                </a:solidFill>
                <a:latin typeface="Lato" panose="020F0502020204030203" pitchFamily="34" charset="0"/>
                <a:ea typeface="Lato" panose="020F0502020204030203" pitchFamily="34" charset="0"/>
                <a:cs typeface="Lato" panose="020F0502020204030203" pitchFamily="34" charset="0"/>
              </a:defRPr>
            </a:lvl3pPr>
            <a:lvl4pPr marL="13716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4pPr>
            <a:lvl5pPr marL="1828800" indent="0">
              <a:buNone/>
              <a:defRPr sz="1400">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
        <p:nvSpPr>
          <p:cNvPr id="7" name="Rectangle 6">
            <a:extLst>
              <a:ext uri="{FF2B5EF4-FFF2-40B4-BE49-F238E27FC236}">
                <a16:creationId xmlns:a16="http://schemas.microsoft.com/office/drawing/2014/main" id="{69261039-2EEE-D345-B0E2-6E45AE90F5E1}"/>
              </a:ext>
            </a:extLst>
          </p:cNvPr>
          <p:cNvSpPr/>
          <p:nvPr userDrawn="1"/>
        </p:nvSpPr>
        <p:spPr>
          <a:xfrm>
            <a:off x="838200" y="2874511"/>
            <a:ext cx="3229947" cy="213784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E1FCE0-FE2B-3441-93F3-791D70ED4512}"/>
              </a:ext>
            </a:extLst>
          </p:cNvPr>
          <p:cNvSpPr/>
          <p:nvPr userDrawn="1"/>
        </p:nvSpPr>
        <p:spPr>
          <a:xfrm>
            <a:off x="4481026" y="2874511"/>
            <a:ext cx="3229947" cy="213784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C2BB9A-452D-3045-BFF1-B38A59CA544D}"/>
              </a:ext>
            </a:extLst>
          </p:cNvPr>
          <p:cNvSpPr/>
          <p:nvPr userDrawn="1"/>
        </p:nvSpPr>
        <p:spPr>
          <a:xfrm>
            <a:off x="8123852" y="2874511"/>
            <a:ext cx="3229947" cy="2137844"/>
          </a:xfrm>
          <a:prstGeom prst="rect">
            <a:avLst/>
          </a:prstGeom>
          <a:solidFill>
            <a:srgbClr val="4E6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EE2DDA5C-F798-644E-A72E-2304D2970626}"/>
              </a:ext>
            </a:extLst>
          </p:cNvPr>
          <p:cNvSpPr>
            <a:spLocks noGrp="1"/>
          </p:cNvSpPr>
          <p:nvPr>
            <p:ph idx="1" hasCustomPrompt="1"/>
          </p:nvPr>
        </p:nvSpPr>
        <p:spPr>
          <a:xfrm>
            <a:off x="838200" y="2944625"/>
            <a:ext cx="3229947" cy="206773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20" name="Content Placeholder 2">
            <a:extLst>
              <a:ext uri="{FF2B5EF4-FFF2-40B4-BE49-F238E27FC236}">
                <a16:creationId xmlns:a16="http://schemas.microsoft.com/office/drawing/2014/main" id="{4D30793F-0AB9-404A-8731-2345F575636C}"/>
              </a:ext>
            </a:extLst>
          </p:cNvPr>
          <p:cNvSpPr>
            <a:spLocks noGrp="1"/>
          </p:cNvSpPr>
          <p:nvPr>
            <p:ph idx="14" hasCustomPrompt="1"/>
          </p:nvPr>
        </p:nvSpPr>
        <p:spPr>
          <a:xfrm>
            <a:off x="4481026" y="2944625"/>
            <a:ext cx="3229947" cy="206773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21" name="Content Placeholder 2">
            <a:extLst>
              <a:ext uri="{FF2B5EF4-FFF2-40B4-BE49-F238E27FC236}">
                <a16:creationId xmlns:a16="http://schemas.microsoft.com/office/drawing/2014/main" id="{C7CB2B0A-6E26-FC4B-99DE-185774BB7DEA}"/>
              </a:ext>
            </a:extLst>
          </p:cNvPr>
          <p:cNvSpPr>
            <a:spLocks noGrp="1"/>
          </p:cNvSpPr>
          <p:nvPr>
            <p:ph idx="15" hasCustomPrompt="1"/>
          </p:nvPr>
        </p:nvSpPr>
        <p:spPr>
          <a:xfrm>
            <a:off x="8123851" y="2949898"/>
            <a:ext cx="3229947" cy="2067730"/>
          </a:xfrm>
        </p:spPr>
        <p:txBody>
          <a:bodyPr/>
          <a:lstStyle>
            <a:lvl1pPr marL="342900" indent="-3429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Bullet text</a:t>
            </a:r>
          </a:p>
        </p:txBody>
      </p:sp>
      <p:sp>
        <p:nvSpPr>
          <p:cNvPr id="22" name="Content Placeholder 2">
            <a:extLst>
              <a:ext uri="{FF2B5EF4-FFF2-40B4-BE49-F238E27FC236}">
                <a16:creationId xmlns:a16="http://schemas.microsoft.com/office/drawing/2014/main" id="{37801299-18BC-8D43-B49D-20E7F1643A0C}"/>
              </a:ext>
            </a:extLst>
          </p:cNvPr>
          <p:cNvSpPr>
            <a:spLocks noGrp="1"/>
          </p:cNvSpPr>
          <p:nvPr>
            <p:ph idx="16" hasCustomPrompt="1"/>
          </p:nvPr>
        </p:nvSpPr>
        <p:spPr>
          <a:xfrm>
            <a:off x="838200" y="2251505"/>
            <a:ext cx="3229947" cy="480255"/>
          </a:xfrm>
        </p:spPr>
        <p:txBody>
          <a:bodyPr>
            <a:normAutofit/>
          </a:bodyPr>
          <a:lstStyle>
            <a:lvl1pPr marL="0" indent="0">
              <a:buFont typeface="Arial" panose="020B0604020202020204" pitchFamily="34" charset="0"/>
              <a:buNone/>
              <a:defRPr sz="2200" b="0" i="0">
                <a:solidFill>
                  <a:srgbClr val="4E62B2"/>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25" name="Content Placeholder 2">
            <a:extLst>
              <a:ext uri="{FF2B5EF4-FFF2-40B4-BE49-F238E27FC236}">
                <a16:creationId xmlns:a16="http://schemas.microsoft.com/office/drawing/2014/main" id="{C8F50E81-CCB6-E24B-A504-8E3D6EA7780A}"/>
              </a:ext>
            </a:extLst>
          </p:cNvPr>
          <p:cNvSpPr>
            <a:spLocks noGrp="1"/>
          </p:cNvSpPr>
          <p:nvPr>
            <p:ph idx="17" hasCustomPrompt="1"/>
          </p:nvPr>
        </p:nvSpPr>
        <p:spPr>
          <a:xfrm>
            <a:off x="4495057" y="2251505"/>
            <a:ext cx="3229947" cy="480255"/>
          </a:xfrm>
        </p:spPr>
        <p:txBody>
          <a:bodyPr>
            <a:normAutofit/>
          </a:bodyPr>
          <a:lstStyle>
            <a:lvl1pPr marL="0" indent="0">
              <a:buFont typeface="Arial" panose="020B0604020202020204" pitchFamily="34" charset="0"/>
              <a:buNone/>
              <a:defRPr sz="2200" b="0" i="0">
                <a:solidFill>
                  <a:srgbClr val="4E62B2"/>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
        <p:nvSpPr>
          <p:cNvPr id="26" name="Content Placeholder 2">
            <a:extLst>
              <a:ext uri="{FF2B5EF4-FFF2-40B4-BE49-F238E27FC236}">
                <a16:creationId xmlns:a16="http://schemas.microsoft.com/office/drawing/2014/main" id="{A49C8D7B-A2E3-804E-A505-419C39FC3E78}"/>
              </a:ext>
            </a:extLst>
          </p:cNvPr>
          <p:cNvSpPr>
            <a:spLocks noGrp="1"/>
          </p:cNvSpPr>
          <p:nvPr>
            <p:ph idx="18" hasCustomPrompt="1"/>
          </p:nvPr>
        </p:nvSpPr>
        <p:spPr>
          <a:xfrm>
            <a:off x="8150320" y="2256480"/>
            <a:ext cx="3229947" cy="480255"/>
          </a:xfrm>
        </p:spPr>
        <p:txBody>
          <a:bodyPr>
            <a:normAutofit/>
          </a:bodyPr>
          <a:lstStyle>
            <a:lvl1pPr marL="0" indent="0">
              <a:buFont typeface="Arial" panose="020B0604020202020204" pitchFamily="34" charset="0"/>
              <a:buNone/>
              <a:defRPr sz="2200" b="0" i="0">
                <a:solidFill>
                  <a:srgbClr val="4E62B2"/>
                </a:solidFill>
                <a:latin typeface="Lato Medium" panose="020F0502020204030203" pitchFamily="34" charset="0"/>
                <a:ea typeface="Lato Medium" panose="020F0502020204030203" pitchFamily="34" charset="0"/>
                <a:cs typeface="Lato Medium" panose="020F0502020204030203" pitchFamily="34" charset="0"/>
              </a:defRPr>
            </a:lvl1pPr>
            <a:lvl2pPr marL="685800" indent="-228600">
              <a:buFontTx/>
              <a:buBlip>
                <a:blip r:embed="rId3"/>
              </a:buBlip>
              <a:defRPr sz="22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text</a:t>
            </a:r>
          </a:p>
        </p:txBody>
      </p:sp>
    </p:spTree>
    <p:extLst>
      <p:ext uri="{BB962C8B-B14F-4D97-AF65-F5344CB8AC3E}">
        <p14:creationId xmlns:p14="http://schemas.microsoft.com/office/powerpoint/2010/main" val="394248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imple 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A145-C651-6646-9880-C0AA47A3B655}"/>
              </a:ext>
            </a:extLst>
          </p:cNvPr>
          <p:cNvSpPr>
            <a:spLocks noGrp="1"/>
          </p:cNvSpPr>
          <p:nvPr>
            <p:ph type="title"/>
          </p:nvPr>
        </p:nvSpPr>
        <p:spPr/>
        <p:txBody>
          <a:bodyPr>
            <a:normAutofit/>
          </a:bodyPr>
          <a:lstStyle>
            <a:lvl1pPr>
              <a:defRPr sz="4000" b="0" i="0">
                <a:solidFill>
                  <a:srgbClr val="4E62B2"/>
                </a:solidFill>
                <a:latin typeface="Scandia" panose="020B0603050000020004"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00BC796-3AA7-4242-97EB-79AAFF34EF59}"/>
              </a:ext>
            </a:extLst>
          </p:cNvPr>
          <p:cNvSpPr>
            <a:spLocks noGrp="1"/>
          </p:cNvSpPr>
          <p:nvPr>
            <p:ph idx="1" hasCustomPrompt="1"/>
          </p:nvPr>
        </p:nvSpPr>
        <p:spPr>
          <a:xfrm>
            <a:off x="7712765" y="1825625"/>
            <a:ext cx="3641034" cy="3872810"/>
          </a:xfrm>
        </p:spPr>
        <p:txBody>
          <a:bodyPr/>
          <a:lstStyle>
            <a:lvl1pPr marL="0" indent="0">
              <a:buNone/>
              <a:defRPr sz="2200" b="0" i="0">
                <a:latin typeface="Lato Light" panose="020F0502020204030203" pitchFamily="34" charset="0"/>
                <a:ea typeface="Lato Light" panose="020F0502020204030203" pitchFamily="34" charset="0"/>
                <a:cs typeface="Lato Light" panose="020F0502020204030203" pitchFamily="34" charset="0"/>
              </a:defRPr>
            </a:lvl1pPr>
            <a:lvl2pPr marL="685800" indent="-228600">
              <a:buFontTx/>
              <a:buBlip>
                <a:blip r:embed="rId3"/>
              </a:buBlip>
              <a:defRPr sz="2200" b="0" i="0">
                <a:latin typeface="Lato Light" panose="020F0502020204030203" pitchFamily="34" charset="0"/>
                <a:ea typeface="Lato Light" panose="020F0502020204030203" pitchFamily="34" charset="0"/>
                <a:cs typeface="Lato Light" panose="020F0502020204030203" pitchFamily="34" charset="0"/>
              </a:defRPr>
            </a:lvl2pPr>
            <a:lvl3pPr>
              <a:buClr>
                <a:srgbClr val="4E62B2"/>
              </a:buClr>
              <a:defRPr b="0" i="0">
                <a:latin typeface="Lato Light" panose="020F0502020204030203" pitchFamily="34" charset="0"/>
                <a:ea typeface="Lato Light" panose="020F0502020204030203" pitchFamily="34" charset="0"/>
                <a:cs typeface="Lato Light" panose="020F0502020204030203" pitchFamily="34" charset="0"/>
              </a:defRPr>
            </a:lvl3pPr>
            <a:lvl4pPr>
              <a:defRPr b="0" i="0">
                <a:latin typeface="Lato Light" panose="020F0502020204030203" pitchFamily="34" charset="0"/>
                <a:ea typeface="Lato Light" panose="020F0502020204030203" pitchFamily="34" charset="0"/>
                <a:cs typeface="Lato Light" panose="020F0502020204030203" pitchFamily="34" charset="0"/>
              </a:defRPr>
            </a:lvl4pPr>
            <a:lvl5pPr>
              <a:defRPr b="0" i="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Main text</a:t>
            </a:r>
          </a:p>
          <a:p>
            <a:pPr lvl="1"/>
            <a:r>
              <a:rPr lang="en-US"/>
              <a:t>Bullet point text</a:t>
            </a:r>
          </a:p>
          <a:p>
            <a:pPr lvl="2"/>
            <a:r>
              <a:rPr lang="en-US"/>
              <a:t>Third level</a:t>
            </a:r>
          </a:p>
        </p:txBody>
      </p:sp>
      <p:sp>
        <p:nvSpPr>
          <p:cNvPr id="6" name="Slide Number Placeholder 5">
            <a:extLst>
              <a:ext uri="{FF2B5EF4-FFF2-40B4-BE49-F238E27FC236}">
                <a16:creationId xmlns:a16="http://schemas.microsoft.com/office/drawing/2014/main" id="{5CD7B65C-CCD8-B141-B396-868488F59989}"/>
              </a:ext>
            </a:extLst>
          </p:cNvPr>
          <p:cNvSpPr>
            <a:spLocks noGrp="1"/>
          </p:cNvSpPr>
          <p:nvPr>
            <p:ph type="sldNum" sz="quarter" idx="12"/>
          </p:nvPr>
        </p:nvSpPr>
        <p:spPr>
          <a:xfrm>
            <a:off x="6096000" y="6356350"/>
            <a:ext cx="5257800" cy="501650"/>
          </a:xfrm>
        </p:spPr>
        <p:txBody>
          <a:bodyPr/>
          <a:lstStyle>
            <a:lvl1pPr>
              <a:defRPr sz="1100">
                <a:solidFill>
                  <a:srgbClr val="4E62B2"/>
                </a:solidFill>
                <a:latin typeface="Scandia" panose="020B0603050000020004" pitchFamily="34" charset="77"/>
              </a:defRPr>
            </a:lvl1pPr>
          </a:lstStyle>
          <a:p>
            <a:r>
              <a:rPr lang="en-US"/>
              <a:t>2022 Sandata Technologies, LLC - Confidential &amp; Proprietary    |    </a:t>
            </a:r>
            <a:fld id="{B2923776-54BA-0E4D-9E25-9D877C7DFB29}" type="slidenum">
              <a:rPr lang="en-US" smtClean="0"/>
              <a:pPr/>
              <a:t>‹#›</a:t>
            </a:fld>
            <a:endParaRPr lang="en-US"/>
          </a:p>
        </p:txBody>
      </p:sp>
      <p:pic>
        <p:nvPicPr>
          <p:cNvPr id="5" name="Picture 4" descr="Map&#10;&#10;Description automatically generated">
            <a:extLst>
              <a:ext uri="{FF2B5EF4-FFF2-40B4-BE49-F238E27FC236}">
                <a16:creationId xmlns:a16="http://schemas.microsoft.com/office/drawing/2014/main" id="{006BA752-BB9A-0748-B0C0-1B4CC83E3EF9}"/>
              </a:ext>
            </a:extLst>
          </p:cNvPr>
          <p:cNvPicPr>
            <a:picLocks noChangeAspect="1"/>
          </p:cNvPicPr>
          <p:nvPr userDrawn="1"/>
        </p:nvPicPr>
        <p:blipFill>
          <a:blip r:embed="rId4"/>
          <a:stretch>
            <a:fillRect/>
          </a:stretch>
        </p:blipFill>
        <p:spPr>
          <a:xfrm>
            <a:off x="768343" y="1601022"/>
            <a:ext cx="6745639" cy="4646995"/>
          </a:xfrm>
          <a:prstGeom prst="rect">
            <a:avLst/>
          </a:prstGeom>
        </p:spPr>
      </p:pic>
    </p:spTree>
    <p:extLst>
      <p:ext uri="{BB962C8B-B14F-4D97-AF65-F5344CB8AC3E}">
        <p14:creationId xmlns:p14="http://schemas.microsoft.com/office/powerpoint/2010/main" val="362853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858BA6-8860-FC4F-A024-6ACB69B88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585A0B-66EE-7645-9F19-1D9381EB3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03778-3545-9447-8F9B-3D44CAB6E5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DDE1DCF-1605-E547-93E4-299432DB46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5C55EC-BEC9-6245-84DC-1D19475CA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23776-54BA-0E4D-9E25-9D877C7DFB29}" type="slidenum">
              <a:rPr lang="en-US" smtClean="0"/>
              <a:t>‹#›</a:t>
            </a:fld>
            <a:endParaRPr lang="en-US"/>
          </a:p>
        </p:txBody>
      </p:sp>
    </p:spTree>
    <p:extLst>
      <p:ext uri="{BB962C8B-B14F-4D97-AF65-F5344CB8AC3E}">
        <p14:creationId xmlns:p14="http://schemas.microsoft.com/office/powerpoint/2010/main" val="1770236823"/>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4" r:id="rId4"/>
    <p:sldLayoutId id="2147483669" r:id="rId5"/>
    <p:sldLayoutId id="2147483670" r:id="rId6"/>
    <p:sldLayoutId id="2147483660" r:id="rId7"/>
    <p:sldLayoutId id="2147483677" r:id="rId8"/>
    <p:sldLayoutId id="2147483683" r:id="rId9"/>
    <p:sldLayoutId id="2147483661" r:id="rId10"/>
    <p:sldLayoutId id="2147483662" r:id="rId11"/>
    <p:sldLayoutId id="2147483665" r:id="rId12"/>
    <p:sldLayoutId id="2147483666" r:id="rId13"/>
    <p:sldLayoutId id="2147483679" r:id="rId14"/>
    <p:sldLayoutId id="2147483651" r:id="rId15"/>
    <p:sldLayoutId id="2147483663" r:id="rId16"/>
    <p:sldLayoutId id="2147483681" r:id="rId17"/>
  </p:sldLayoutIdLst>
  <p:hf hdr="0" ftr="0"/>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sandata.zendesk.com/hc/en-us/articles/4410089222547-California-CalEVV-EVV-Vendor-Solutions-Specifications-v1-3"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sandata.zendesk.com/hc/en-us/articles/4410278275987-California-CalEVV-Specification-User-Guid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hyperlink" Target="mailto:CAAltEVV@Sandata.com"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mailto:CAAltEVV@Sandata.com"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mailto:CAAltEVV@Sandata.com"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mailto:CAAltEVV@Sandata.com"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mailto:CAAltEVV@Sandata.co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sandata.zendesk.com/hc/en-us/sections/4409817882387-California-CalEVV-" TargetMode="External"/><Relationship Id="rId2" Type="http://schemas.openxmlformats.org/officeDocument/2006/relationships/hyperlink" Target="https://sandata.zendesk.com/hc/en-us/sections/4409817882387-California-CA-CHHS-" TargetMode="External"/><Relationship Id="rId1" Type="http://schemas.openxmlformats.org/officeDocument/2006/relationships/slideLayout" Target="../slideLayouts/slideLayout4.xml"/><Relationship Id="rId4" Type="http://schemas.openxmlformats.org/officeDocument/2006/relationships/hyperlink" Target="mailto:CAAltEVV@sandata.co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CAaltEVV@sandata.co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EA5318-C5D4-414C-9427-32DF1AE20BB1}"/>
              </a:ext>
            </a:extLst>
          </p:cNvPr>
          <p:cNvSpPr txBox="1">
            <a:spLocks/>
          </p:cNvSpPr>
          <p:nvPr/>
        </p:nvSpPr>
        <p:spPr>
          <a:xfrm>
            <a:off x="999106" y="4896555"/>
            <a:ext cx="6828040" cy="137159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a:solidFill>
                  <a:srgbClr val="4E62B2"/>
                </a:solidFill>
                <a:latin typeface="Arial" panose="020B0604020202020204" pitchFamily="34" charset="0"/>
                <a:cs typeface="Arial" panose="020B0604020202020204" pitchFamily="34" charset="0"/>
              </a:rPr>
              <a:t>Alternate EVV Vendor Town Hall</a:t>
            </a:r>
          </a:p>
        </p:txBody>
      </p:sp>
      <p:sp>
        <p:nvSpPr>
          <p:cNvPr id="2" name="Slide Number Placeholder 1">
            <a:extLst>
              <a:ext uri="{FF2B5EF4-FFF2-40B4-BE49-F238E27FC236}">
                <a16:creationId xmlns:a16="http://schemas.microsoft.com/office/drawing/2014/main" id="{AF8CD0E1-E77E-4641-9C7A-2A3F0E84A084}"/>
              </a:ext>
            </a:extLst>
          </p:cNvPr>
          <p:cNvSpPr>
            <a:spLocks noGrp="1"/>
          </p:cNvSpPr>
          <p:nvPr>
            <p:ph type="sldNum" sz="quarter" idx="12"/>
          </p:nvPr>
        </p:nvSpPr>
        <p:spPr>
          <a:xfrm>
            <a:off x="-519289" y="6356350"/>
            <a:ext cx="5257800" cy="501650"/>
          </a:xfrm>
        </p:spPr>
        <p:txBody>
          <a:bodyPr/>
          <a:lstStyle/>
          <a:p>
            <a:r>
              <a:rPr lang="en-US"/>
              <a:t>2022 Sandata Technologies, LLC - Confidential &amp; Proprietary    |    </a:t>
            </a:r>
            <a:fld id="{B2923776-54BA-0E4D-9E25-9D877C7DFB29}" type="slidenum">
              <a:rPr lang="en-US" smtClean="0"/>
              <a:pPr/>
              <a:t>1</a:t>
            </a:fld>
            <a:endParaRPr lang="en-US"/>
          </a:p>
        </p:txBody>
      </p:sp>
    </p:spTree>
    <p:extLst>
      <p:ext uri="{BB962C8B-B14F-4D97-AF65-F5344CB8AC3E}">
        <p14:creationId xmlns:p14="http://schemas.microsoft.com/office/powerpoint/2010/main" val="183937910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D586-DF6D-4E5D-A341-7B89ECF3C988}"/>
              </a:ext>
            </a:extLst>
          </p:cNvPr>
          <p:cNvSpPr>
            <a:spLocks noGrp="1"/>
          </p:cNvSpPr>
          <p:nvPr>
            <p:ph type="title"/>
          </p:nvPr>
        </p:nvSpPr>
        <p:spPr>
          <a:xfrm>
            <a:off x="4328261" y="2766218"/>
            <a:ext cx="8424235" cy="1325563"/>
          </a:xfrm>
        </p:spPr>
        <p:txBody>
          <a:bodyPr>
            <a:normAutofit/>
          </a:bodyPr>
          <a:lstStyle/>
          <a:p>
            <a:r>
              <a:rPr lang="en-US" sz="3200">
                <a:solidFill>
                  <a:srgbClr val="4964A2"/>
                </a:solidFill>
                <a:latin typeface="Arial" panose="020B0604020202020204" pitchFamily="34" charset="0"/>
                <a:ea typeface="+mn-ea"/>
              </a:rPr>
              <a:t>EVV Vendor Specification </a:t>
            </a:r>
          </a:p>
        </p:txBody>
      </p:sp>
      <p:sp>
        <p:nvSpPr>
          <p:cNvPr id="3" name="Slide Number Placeholder 2">
            <a:extLst>
              <a:ext uri="{FF2B5EF4-FFF2-40B4-BE49-F238E27FC236}">
                <a16:creationId xmlns:a16="http://schemas.microsoft.com/office/drawing/2014/main" id="{615BCA94-9A06-4E07-9034-A4FDBFC458EC}"/>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10</a:t>
            </a:fld>
            <a:endParaRPr lang="en-US"/>
          </a:p>
        </p:txBody>
      </p:sp>
    </p:spTree>
    <p:extLst>
      <p:ext uri="{BB962C8B-B14F-4D97-AF65-F5344CB8AC3E}">
        <p14:creationId xmlns:p14="http://schemas.microsoft.com/office/powerpoint/2010/main" val="2766240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0" y="0"/>
            <a:ext cx="11189641" cy="878660"/>
          </a:xfrm>
        </p:spPr>
        <p:txBody>
          <a:bodyPr>
            <a:normAutofit/>
          </a:bodyPr>
          <a:lstStyle/>
          <a:p>
            <a:r>
              <a:rPr lang="en-US" sz="3200">
                <a:solidFill>
                  <a:srgbClr val="4964A2"/>
                </a:solidFill>
                <a:latin typeface="Arial" panose="020B0604020202020204" pitchFamily="34" charset="0"/>
                <a:ea typeface="+mn-ea"/>
              </a:rPr>
              <a:t>Understanding the Alt EVV Vendor Specification</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269473" y="1144734"/>
            <a:ext cx="11768254" cy="4864952"/>
          </a:xfrm>
        </p:spPr>
        <p:txBody>
          <a:bodyPr vert="horz" lIns="91440" tIns="45720" rIns="91440" bIns="45720" rtlCol="0" anchor="t">
            <a:normAutofit fontScale="77500" lnSpcReduction="20000"/>
          </a:bodyPr>
          <a:lstStyle/>
          <a:p>
            <a:pPr>
              <a:lnSpc>
                <a:spcPct val="120000"/>
              </a:lnSpc>
              <a:buClr>
                <a:srgbClr val="4964A2"/>
              </a:buClr>
            </a:pPr>
            <a:r>
              <a:rPr lang="en-US" sz="3100">
                <a:latin typeface="Arial" panose="020B0604020202020204" pitchFamily="34" charset="0"/>
                <a:ea typeface="+mn-ea"/>
                <a:cs typeface="Arial" panose="020B0604020202020204" pitchFamily="34" charset="0"/>
              </a:rPr>
              <a:t>The Alternate EVV Vendor specification and user guide are linked from the CalEVV website.</a:t>
            </a:r>
          </a:p>
          <a:p>
            <a:pPr marL="1028700" lvl="1" indent="-342900">
              <a:lnSpc>
                <a:spcPct val="120000"/>
              </a:lnSpc>
              <a:buClr>
                <a:srgbClr val="4964A2"/>
              </a:buClr>
            </a:pPr>
            <a:r>
              <a:rPr lang="en-US" sz="2600">
                <a:latin typeface="Arial" panose="020B0604020202020204" pitchFamily="34" charset="0"/>
                <a:ea typeface="+mn-ea"/>
                <a:cs typeface="Arial" panose="020B0604020202020204" pitchFamily="34" charset="0"/>
              </a:rPr>
              <a:t>Alternate EVV Vendor specification: </a:t>
            </a:r>
            <a:r>
              <a:rPr lang="en-US" sz="2600">
                <a:latin typeface="Arial" panose="020B0604020202020204" pitchFamily="34" charset="0"/>
                <a:ea typeface="+mn-ea"/>
                <a:cs typeface="Arial" panose="020B0604020202020204" pitchFamily="34" charset="0"/>
                <a:hlinkClick r:id="rId3"/>
              </a:rPr>
              <a:t>https://sandata.zendesk.com/hc/en-us/articles/4410089222547-California-CalEVV-EVV-Vendor-Solutions-Specifications-v1-3</a:t>
            </a:r>
            <a:endParaRPr lang="en-US" sz="2600">
              <a:latin typeface="Arial" panose="020B0604020202020204" pitchFamily="34" charset="0"/>
              <a:ea typeface="+mn-ea"/>
              <a:cs typeface="Arial" panose="020B0604020202020204" pitchFamily="34" charset="0"/>
            </a:endParaRPr>
          </a:p>
          <a:p>
            <a:pPr lvl="1" indent="0">
              <a:lnSpc>
                <a:spcPct val="120000"/>
              </a:lnSpc>
              <a:buClr>
                <a:srgbClr val="4964A2"/>
              </a:buClr>
              <a:buNone/>
            </a:pPr>
            <a:endParaRPr lang="en-US" sz="2600">
              <a:solidFill>
                <a:srgbClr val="FF0000"/>
              </a:solidFill>
              <a:latin typeface="Arial" panose="020B0604020202020204" pitchFamily="34" charset="0"/>
              <a:ea typeface="+mn-ea"/>
              <a:cs typeface="Arial" panose="020B0604020202020204" pitchFamily="34" charset="0"/>
            </a:endParaRPr>
          </a:p>
          <a:p>
            <a:pPr marL="1028700" lvl="1" indent="-342900">
              <a:lnSpc>
                <a:spcPct val="120000"/>
              </a:lnSpc>
              <a:buClr>
                <a:srgbClr val="4964A2"/>
              </a:buClr>
            </a:pPr>
            <a:r>
              <a:rPr lang="en-US" sz="2600">
                <a:latin typeface="Arial" panose="020B0604020202020204" pitchFamily="34" charset="0"/>
                <a:ea typeface="+mn-ea"/>
                <a:cs typeface="Arial" panose="020B0604020202020204" pitchFamily="34" charset="0"/>
              </a:rPr>
              <a:t>Specification user guide: </a:t>
            </a:r>
            <a:r>
              <a:rPr lang="en-US" sz="2600">
                <a:latin typeface="Arial" panose="020B0604020202020204" pitchFamily="34" charset="0"/>
                <a:ea typeface="+mn-ea"/>
                <a:cs typeface="Arial" panose="020B0604020202020204" pitchFamily="34" charset="0"/>
                <a:hlinkClick r:id="rId4"/>
              </a:rPr>
              <a:t>https://sandata.zendesk.com/hc/en-us/articles/4410278275987-California-CalEVV-Specification-User-Guide</a:t>
            </a:r>
            <a:endParaRPr lang="en-US" sz="2600">
              <a:latin typeface="Arial" panose="020B0604020202020204" pitchFamily="34" charset="0"/>
              <a:ea typeface="+mn-ea"/>
              <a:cs typeface="Arial" panose="020B0604020202020204" pitchFamily="34" charset="0"/>
            </a:endParaRPr>
          </a:p>
          <a:p>
            <a:pPr marL="1028700" lvl="1" indent="-342900">
              <a:lnSpc>
                <a:spcPct val="120000"/>
              </a:lnSpc>
              <a:buClr>
                <a:srgbClr val="4964A2"/>
              </a:buClr>
            </a:pPr>
            <a:endParaRPr lang="en-US" sz="2400">
              <a:latin typeface="Arial" panose="020B0604020202020204" pitchFamily="34" charset="0"/>
              <a:ea typeface="+mn-ea"/>
              <a:cs typeface="Arial" panose="020B0604020202020204" pitchFamily="34" charset="0"/>
            </a:endParaRPr>
          </a:p>
          <a:p>
            <a:pPr>
              <a:lnSpc>
                <a:spcPct val="120000"/>
              </a:lnSpc>
              <a:buClr>
                <a:srgbClr val="4964A2"/>
              </a:buClr>
            </a:pPr>
            <a:r>
              <a:rPr lang="en-US" sz="3100">
                <a:latin typeface="Arial" panose="020B0604020202020204" pitchFamily="34" charset="0"/>
                <a:ea typeface="+mn-ea"/>
                <a:cs typeface="Arial" panose="020B0604020202020204" pitchFamily="34" charset="0"/>
              </a:rPr>
              <a:t>The Alternate EVV Vendor specification contains three sections </a:t>
            </a:r>
          </a:p>
          <a:p>
            <a:pPr marL="1028700" lvl="1" indent="-342900">
              <a:lnSpc>
                <a:spcPct val="120000"/>
              </a:lnSpc>
              <a:buClr>
                <a:srgbClr val="4964A2"/>
              </a:buClr>
            </a:pPr>
            <a:r>
              <a:rPr lang="en-US" sz="2600">
                <a:latin typeface="Arial" panose="020B0604020202020204" pitchFamily="34" charset="0"/>
                <a:ea typeface="+mn-ea"/>
                <a:cs typeface="Arial" panose="020B0604020202020204" pitchFamily="34" charset="0"/>
              </a:rPr>
              <a:t>Client</a:t>
            </a:r>
          </a:p>
          <a:p>
            <a:pPr marL="1028700" lvl="1" indent="-342900">
              <a:lnSpc>
                <a:spcPct val="120000"/>
              </a:lnSpc>
              <a:buClr>
                <a:srgbClr val="4964A2"/>
              </a:buClr>
            </a:pPr>
            <a:r>
              <a:rPr lang="en-US" sz="2600">
                <a:latin typeface="Arial" panose="020B0604020202020204" pitchFamily="34" charset="0"/>
                <a:ea typeface="+mn-ea"/>
                <a:cs typeface="Arial" panose="020B0604020202020204" pitchFamily="34" charset="0"/>
              </a:rPr>
              <a:t>Employee</a:t>
            </a:r>
          </a:p>
          <a:p>
            <a:pPr marL="1028700" lvl="1" indent="-342900">
              <a:lnSpc>
                <a:spcPct val="120000"/>
              </a:lnSpc>
              <a:buClr>
                <a:srgbClr val="4964A2"/>
              </a:buClr>
            </a:pPr>
            <a:r>
              <a:rPr lang="en-US" sz="2600">
                <a:latin typeface="Arial" panose="020B0604020202020204" pitchFamily="34" charset="0"/>
                <a:ea typeface="+mn-ea"/>
                <a:cs typeface="Arial" panose="020B0604020202020204" pitchFamily="34" charset="0"/>
              </a:rPr>
              <a:t>Visit</a:t>
            </a:r>
          </a:p>
          <a:p>
            <a:pPr lvl="2" indent="0">
              <a:buNone/>
            </a:pPr>
            <a:endParaRPr lang="en-US" i="1"/>
          </a:p>
          <a:p>
            <a:endParaRPr lang="en-US" sz="2400">
              <a:latin typeface="Lato Light" panose="020F0502020204030203" pitchFamily="34" charset="0"/>
            </a:endParaRPr>
          </a:p>
          <a:p>
            <a:pPr marL="1028700" lvl="1" indent="-342900">
              <a:buFont typeface="Arial" panose="020B0604020202020204" pitchFamily="34" charset="0"/>
              <a:buChar char="•"/>
            </a:pPr>
            <a:endParaRPr lang="en-US" i="1"/>
          </a:p>
        </p:txBody>
      </p:sp>
      <p:sp>
        <p:nvSpPr>
          <p:cNvPr id="4" name="Slide Number Placeholder 3">
            <a:extLst>
              <a:ext uri="{FF2B5EF4-FFF2-40B4-BE49-F238E27FC236}">
                <a16:creationId xmlns:a16="http://schemas.microsoft.com/office/drawing/2014/main" id="{77B575FB-7A17-4B4E-9F76-E6E76662F400}"/>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11</a:t>
            </a:fld>
            <a:endParaRPr lang="en-US"/>
          </a:p>
        </p:txBody>
      </p:sp>
    </p:spTree>
    <p:extLst>
      <p:ext uri="{BB962C8B-B14F-4D97-AF65-F5344CB8AC3E}">
        <p14:creationId xmlns:p14="http://schemas.microsoft.com/office/powerpoint/2010/main" val="155390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0" y="0"/>
            <a:ext cx="10906956" cy="616397"/>
          </a:xfrm>
        </p:spPr>
        <p:txBody>
          <a:bodyPr>
            <a:normAutofit/>
          </a:bodyPr>
          <a:lstStyle/>
          <a:p>
            <a:r>
              <a:rPr lang="en-US" sz="3200">
                <a:solidFill>
                  <a:srgbClr val="4964A2"/>
                </a:solidFill>
                <a:latin typeface="Arial" panose="020B0604020202020204" pitchFamily="34" charset="0"/>
                <a:ea typeface="+mn-ea"/>
              </a:rPr>
              <a:t>Client Overview</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321247" y="992722"/>
            <a:ext cx="11716749" cy="5280484"/>
          </a:xfrm>
        </p:spPr>
        <p:txBody>
          <a:bodyPr vert="horz" lIns="91440" tIns="45720" rIns="91440" bIns="45720" rtlCol="0" anchor="t">
            <a:normAutofit/>
          </a:bodyPr>
          <a:lstStyle/>
          <a:p>
            <a:pPr>
              <a:buClr>
                <a:srgbClr val="4964A2"/>
              </a:buClr>
            </a:pPr>
            <a:r>
              <a:rPr lang="en-US" sz="2400">
                <a:latin typeface="Arial"/>
                <a:ea typeface="+mn-ea"/>
                <a:cs typeface="Arial"/>
              </a:rPr>
              <a:t>Four segments for client records</a:t>
            </a:r>
          </a:p>
          <a:p>
            <a:pPr marL="914400" lvl="3">
              <a:buClr>
                <a:srgbClr val="4964A2"/>
              </a:buClr>
            </a:pPr>
            <a:r>
              <a:rPr lang="en-US" sz="2400">
                <a:latin typeface="Arial" panose="020B0604020202020204" pitchFamily="34" charset="0"/>
                <a:ea typeface="+mn-ea"/>
                <a:cs typeface="Arial" panose="020B0604020202020204" pitchFamily="34" charset="0"/>
              </a:rPr>
              <a:t>Client General - Required</a:t>
            </a:r>
          </a:p>
          <a:p>
            <a:pPr marL="914400" lvl="3">
              <a:buClr>
                <a:srgbClr val="4964A2"/>
              </a:buClr>
            </a:pPr>
            <a:r>
              <a:rPr lang="en-US" sz="2400">
                <a:latin typeface="Arial" panose="020B0604020202020204" pitchFamily="34" charset="0"/>
                <a:ea typeface="+mn-ea"/>
                <a:cs typeface="Arial" panose="020B0604020202020204" pitchFamily="34" charset="0"/>
              </a:rPr>
              <a:t>Client Address - Required</a:t>
            </a:r>
          </a:p>
          <a:p>
            <a:pPr marL="914400" lvl="3">
              <a:buClr>
                <a:srgbClr val="4964A2"/>
              </a:buClr>
            </a:pPr>
            <a:r>
              <a:rPr lang="en-US" sz="2400">
                <a:latin typeface="Arial" panose="020B0604020202020204" pitchFamily="34" charset="0"/>
                <a:ea typeface="+mn-ea"/>
                <a:cs typeface="Arial" panose="020B0604020202020204" pitchFamily="34" charset="0"/>
              </a:rPr>
              <a:t>Client Payer - Required</a:t>
            </a:r>
          </a:p>
          <a:p>
            <a:pPr marL="914400" lvl="3">
              <a:buClr>
                <a:srgbClr val="4964A2"/>
              </a:buClr>
            </a:pPr>
            <a:r>
              <a:rPr lang="en-US" sz="2400">
                <a:latin typeface="Arial" panose="020B0604020202020204" pitchFamily="34" charset="0"/>
                <a:ea typeface="+mn-ea"/>
                <a:cs typeface="Arial" panose="020B0604020202020204" pitchFamily="34" charset="0"/>
              </a:rPr>
              <a:t>Client Phone - Recommended </a:t>
            </a:r>
          </a:p>
          <a:p>
            <a:pPr marL="685800" lvl="3" indent="0">
              <a:buClr>
                <a:srgbClr val="4964A2"/>
              </a:buClr>
              <a:buNone/>
            </a:pPr>
            <a:endParaRPr lang="en-US" sz="2400">
              <a:latin typeface="Arial" panose="020B0604020202020204" pitchFamily="34" charset="0"/>
              <a:ea typeface="+mn-ea"/>
              <a:cs typeface="Arial" panose="020B0604020202020204" pitchFamily="34" charset="0"/>
            </a:endParaRPr>
          </a:p>
          <a:p>
            <a:pPr>
              <a:buClr>
                <a:srgbClr val="4964A2"/>
              </a:buClr>
            </a:pPr>
            <a:r>
              <a:rPr lang="en-US" sz="2400">
                <a:latin typeface="Arial" panose="020B0604020202020204" pitchFamily="34" charset="0"/>
                <a:ea typeface="+mn-ea"/>
                <a:cs typeface="Arial" panose="020B0604020202020204" pitchFamily="34" charset="0"/>
              </a:rPr>
              <a:t>Identifiers are used for matching logic</a:t>
            </a:r>
          </a:p>
          <a:p>
            <a:pPr marL="914400" lvl="3">
              <a:buClr>
                <a:srgbClr val="4964A2"/>
              </a:buClr>
            </a:pPr>
            <a:r>
              <a:rPr lang="en-US" sz="2400">
                <a:latin typeface="Arial"/>
                <a:ea typeface="+mn-ea"/>
                <a:cs typeface="Arial"/>
              </a:rPr>
              <a:t>ProviderID value:  6 -10 Digit User ID provided during the self registration.</a:t>
            </a:r>
          </a:p>
          <a:p>
            <a:pPr marL="914400" lvl="3">
              <a:buClr>
                <a:srgbClr val="4964A2"/>
              </a:buClr>
            </a:pPr>
            <a:r>
              <a:rPr lang="en-US" sz="2400">
                <a:latin typeface="Arial" panose="020B0604020202020204" pitchFamily="34" charset="0"/>
                <a:ea typeface="+mn-ea"/>
                <a:cs typeface="Arial" panose="020B0604020202020204" pitchFamily="34" charset="0"/>
              </a:rPr>
              <a:t>ClientIdentifier: 8 Digit + 1 Alpha (A-Z) Client Identification Number (CIN) </a:t>
            </a:r>
            <a:r>
              <a:rPr lang="en-US" sz="2400" b="1" u="sng">
                <a:latin typeface="Arial" panose="020B0604020202020204" pitchFamily="34" charset="0"/>
                <a:ea typeface="+mn-ea"/>
                <a:cs typeface="Arial" panose="020B0604020202020204" pitchFamily="34" charset="0"/>
              </a:rPr>
              <a:t>or</a:t>
            </a:r>
            <a:r>
              <a:rPr lang="en-US" sz="2400">
                <a:latin typeface="Arial" panose="020B0604020202020204" pitchFamily="34" charset="0"/>
                <a:ea typeface="+mn-ea"/>
                <a:cs typeface="Arial" panose="020B0604020202020204" pitchFamily="34" charset="0"/>
              </a:rPr>
              <a:t> 7 Digit Universal Client Identifier (UCI).</a:t>
            </a:r>
            <a:endParaRPr lang="en-US" sz="2400" u="sng">
              <a:latin typeface="Arial" panose="020B0604020202020204" pitchFamily="34" charset="0"/>
              <a:ea typeface="+mn-ea"/>
              <a:cs typeface="Arial" panose="020B0604020202020204" pitchFamily="34" charset="0"/>
            </a:endParaRPr>
          </a:p>
          <a:p>
            <a:pPr marL="914400" lvl="4">
              <a:buClr>
                <a:srgbClr val="4964A2"/>
              </a:buClr>
            </a:pPr>
            <a:r>
              <a:rPr lang="en-US" sz="2400">
                <a:latin typeface="Arial" panose="020B0604020202020204" pitchFamily="34" charset="0"/>
                <a:ea typeface="+mn-ea"/>
                <a:cs typeface="Arial" panose="020B0604020202020204" pitchFamily="34" charset="0"/>
              </a:rPr>
              <a:t>This value is expected to be sent for the client in all Visit records.</a:t>
            </a:r>
          </a:p>
          <a:p>
            <a:pPr marL="914400" lvl="4">
              <a:buClr>
                <a:srgbClr val="4964A2"/>
              </a:buClr>
            </a:pPr>
            <a:r>
              <a:rPr lang="en-US" sz="2400">
                <a:latin typeface="Arial" panose="020B0604020202020204" pitchFamily="34" charset="0"/>
                <a:ea typeface="+mn-ea"/>
                <a:cs typeface="Arial" panose="020B0604020202020204" pitchFamily="34" charset="0"/>
              </a:rPr>
              <a:t>A second identifier for clients can be associated with the Client record.</a:t>
            </a:r>
          </a:p>
          <a:p>
            <a:pPr marL="228600" lvl="1" indent="0">
              <a:buClr>
                <a:srgbClr val="4964A2"/>
              </a:buClr>
              <a:buNone/>
            </a:pPr>
            <a:endParaRPr lang="en-US" sz="3800">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A48A627B-6FE1-4826-891C-9C5E6C38796A}"/>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12</a:t>
            </a:fld>
            <a:endParaRPr lang="en-US"/>
          </a:p>
        </p:txBody>
      </p:sp>
    </p:spTree>
    <p:extLst>
      <p:ext uri="{BB962C8B-B14F-4D97-AF65-F5344CB8AC3E}">
        <p14:creationId xmlns:p14="http://schemas.microsoft.com/office/powerpoint/2010/main" val="57910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321247" y="154003"/>
            <a:ext cx="10906956" cy="895151"/>
          </a:xfrm>
        </p:spPr>
        <p:txBody>
          <a:bodyPr>
            <a:normAutofit/>
          </a:bodyPr>
          <a:lstStyle/>
          <a:p>
            <a:r>
              <a:rPr lang="en-US">
                <a:solidFill>
                  <a:srgbClr val="4964A2"/>
                </a:solidFill>
                <a:latin typeface="Arial" panose="020B0604020202020204" pitchFamily="34" charset="0"/>
                <a:ea typeface="+mn-ea"/>
              </a:rPr>
              <a:t>Client Overview</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343551" y="992722"/>
            <a:ext cx="11716749" cy="5280484"/>
          </a:xfrm>
        </p:spPr>
        <p:txBody>
          <a:bodyPr vert="horz" lIns="91440" tIns="45720" rIns="91440" bIns="45720" rtlCol="0" anchor="t">
            <a:normAutofit/>
          </a:bodyPr>
          <a:lstStyle/>
          <a:p>
            <a:pPr>
              <a:buClr>
                <a:srgbClr val="4964A2"/>
              </a:buClr>
            </a:pPr>
            <a:r>
              <a:rPr lang="en-US" sz="2400">
                <a:latin typeface="Arial" panose="020B0604020202020204" pitchFamily="34" charset="0"/>
                <a:ea typeface="+mn-ea"/>
                <a:cs typeface="Arial" panose="020B0604020202020204" pitchFamily="34" charset="0"/>
              </a:rPr>
              <a:t>Client Validation</a:t>
            </a:r>
          </a:p>
          <a:p>
            <a:pPr marL="914400" lvl="3">
              <a:buClr>
                <a:srgbClr val="4964A2"/>
              </a:buClr>
            </a:pPr>
            <a:r>
              <a:rPr lang="en-US" sz="2400">
                <a:latin typeface="Arial" panose="020B0604020202020204" pitchFamily="34" charset="0"/>
                <a:ea typeface="+mn-ea"/>
                <a:cs typeface="Arial" panose="020B0604020202020204" pitchFamily="34" charset="0"/>
              </a:rPr>
              <a:t>Client General (parent) segment is required</a:t>
            </a:r>
          </a:p>
          <a:p>
            <a:pPr marL="1371600" lvl="4">
              <a:buClr>
                <a:srgbClr val="4964A2"/>
              </a:buClr>
            </a:pPr>
            <a:r>
              <a:rPr lang="en-US" sz="2400" err="1">
                <a:latin typeface="Arial"/>
                <a:ea typeface="+mn-ea"/>
                <a:cs typeface="Arial"/>
              </a:rPr>
              <a:t>ClientIdentifier</a:t>
            </a:r>
            <a:r>
              <a:rPr lang="en-US" sz="2400">
                <a:latin typeface="Arial"/>
                <a:ea typeface="+mn-ea"/>
                <a:cs typeface="Arial"/>
              </a:rPr>
              <a:t> length</a:t>
            </a:r>
          </a:p>
          <a:p>
            <a:pPr marL="914400" lvl="3">
              <a:buClr>
                <a:srgbClr val="4964A2"/>
              </a:buClr>
            </a:pPr>
            <a:r>
              <a:rPr lang="en-US" sz="2400">
                <a:latin typeface="Arial" panose="020B0604020202020204" pitchFamily="34" charset="0"/>
                <a:ea typeface="+mn-ea"/>
                <a:cs typeface="Arial" panose="020B0604020202020204" pitchFamily="34" charset="0"/>
              </a:rPr>
              <a:t>ClientAddress segment is required</a:t>
            </a:r>
          </a:p>
          <a:p>
            <a:pPr marL="914400" lvl="3">
              <a:buClr>
                <a:srgbClr val="4964A2"/>
              </a:buClr>
            </a:pPr>
            <a:r>
              <a:rPr lang="en-US" sz="2400">
                <a:latin typeface="Arial" panose="020B0604020202020204" pitchFamily="34" charset="0"/>
                <a:ea typeface="+mn-ea"/>
                <a:cs typeface="Arial" panose="020B0604020202020204" pitchFamily="34" charset="0"/>
              </a:rPr>
              <a:t>ClientPayer segment is required</a:t>
            </a:r>
          </a:p>
          <a:p>
            <a:pPr marL="914400" lvl="3">
              <a:buClr>
                <a:srgbClr val="4964A2"/>
              </a:buClr>
            </a:pPr>
            <a:r>
              <a:rPr lang="en-US" sz="2400">
                <a:latin typeface="Arial" panose="020B0604020202020204" pitchFamily="34" charset="0"/>
                <a:ea typeface="+mn-ea"/>
                <a:cs typeface="Arial" panose="020B0604020202020204" pitchFamily="34" charset="0"/>
              </a:rPr>
              <a:t>ClientPhone segment is recommended</a:t>
            </a:r>
          </a:p>
        </p:txBody>
      </p:sp>
      <p:sp>
        <p:nvSpPr>
          <p:cNvPr id="4" name="Slide Number Placeholder 3">
            <a:extLst>
              <a:ext uri="{FF2B5EF4-FFF2-40B4-BE49-F238E27FC236}">
                <a16:creationId xmlns:a16="http://schemas.microsoft.com/office/drawing/2014/main" id="{E8E0B8BF-B8B3-4E3F-8C86-8E46D25E27E6}"/>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13</a:t>
            </a:fld>
            <a:endParaRPr lang="en-US"/>
          </a:p>
        </p:txBody>
      </p:sp>
    </p:spTree>
    <p:extLst>
      <p:ext uri="{BB962C8B-B14F-4D97-AF65-F5344CB8AC3E}">
        <p14:creationId xmlns:p14="http://schemas.microsoft.com/office/powerpoint/2010/main" val="1830965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16607" y="0"/>
            <a:ext cx="10906956" cy="906011"/>
          </a:xfrm>
        </p:spPr>
        <p:txBody>
          <a:bodyPr>
            <a:normAutofit/>
          </a:bodyPr>
          <a:lstStyle/>
          <a:p>
            <a:r>
              <a:rPr lang="en-US" sz="3200">
                <a:solidFill>
                  <a:srgbClr val="4964A2"/>
                </a:solidFill>
                <a:latin typeface="Arial" panose="020B0604020202020204" pitchFamily="34" charset="0"/>
                <a:ea typeface="+mn-ea"/>
              </a:rPr>
              <a:t>Client Payer Child Segment</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398938" y="906011"/>
            <a:ext cx="12082509" cy="4826493"/>
          </a:xfrm>
        </p:spPr>
        <p:txBody>
          <a:bodyPr vert="horz" lIns="91440" tIns="45720" rIns="91440" bIns="45720" rtlCol="0" anchor="t">
            <a:noAutofit/>
          </a:bodyPr>
          <a:lstStyle/>
          <a:p>
            <a:pPr marL="342900">
              <a:buClr>
                <a:srgbClr val="4964A2"/>
              </a:buClr>
            </a:pPr>
            <a:r>
              <a:rPr lang="en-US" sz="2400">
                <a:latin typeface="Arial" panose="020B0604020202020204" pitchFamily="34" charset="0"/>
                <a:ea typeface="+mn-ea"/>
                <a:cs typeface="Arial" panose="020B0604020202020204" pitchFamily="34" charset="0"/>
              </a:rPr>
              <a:t>Six required elements for </a:t>
            </a:r>
            <a:r>
              <a:rPr lang="en-US" sz="2400" err="1">
                <a:latin typeface="Arial" panose="020B0604020202020204" pitchFamily="34" charset="0"/>
                <a:ea typeface="+mn-ea"/>
                <a:cs typeface="Arial" panose="020B0604020202020204" pitchFamily="34" charset="0"/>
              </a:rPr>
              <a:t>ClientPayer</a:t>
            </a:r>
            <a:r>
              <a:rPr lang="en-US" sz="2400">
                <a:latin typeface="Arial" panose="020B0604020202020204" pitchFamily="34" charset="0"/>
                <a:ea typeface="+mn-ea"/>
                <a:cs typeface="Arial" panose="020B0604020202020204" pitchFamily="34" charset="0"/>
              </a:rPr>
              <a:t>. </a:t>
            </a:r>
          </a:p>
          <a:p>
            <a:pPr marL="342900">
              <a:buClr>
                <a:srgbClr val="4964A2"/>
              </a:buClr>
            </a:pPr>
            <a:endParaRPr lang="en-US" sz="2400">
              <a:latin typeface="Arial" panose="020B0604020202020204" pitchFamily="34" charset="0"/>
              <a:ea typeface="+mn-ea"/>
              <a:cs typeface="Arial" panose="020B0604020202020204" pitchFamily="34" charset="0"/>
            </a:endParaRPr>
          </a:p>
          <a:p>
            <a:pPr marL="1028700" lvl="1" indent="-342900">
              <a:buClr>
                <a:srgbClr val="4964A2"/>
              </a:buClr>
            </a:pPr>
            <a:r>
              <a:rPr lang="en-US" sz="2400">
                <a:latin typeface="Arial" panose="020B0604020202020204" pitchFamily="34" charset="0"/>
                <a:ea typeface="+mn-ea"/>
                <a:cs typeface="Arial" panose="020B0604020202020204" pitchFamily="34" charset="0"/>
              </a:rPr>
              <a:t>PayerID - California Waiver program in Appendix 1</a:t>
            </a:r>
          </a:p>
          <a:p>
            <a:pPr marL="1028700" lvl="1" indent="-342900">
              <a:buClr>
                <a:srgbClr val="4964A2"/>
              </a:buClr>
            </a:pPr>
            <a:r>
              <a:rPr lang="en-US" sz="2400">
                <a:latin typeface="Arial" panose="020B0604020202020204" pitchFamily="34" charset="0"/>
                <a:ea typeface="+mn-ea"/>
                <a:cs typeface="Arial" panose="020B0604020202020204" pitchFamily="34" charset="0"/>
              </a:rPr>
              <a:t>PayerProgram - “PCS” for 1/1/2022 in Appendix 1</a:t>
            </a:r>
          </a:p>
          <a:p>
            <a:pPr marL="1028700" lvl="1" indent="-342900">
              <a:buClr>
                <a:srgbClr val="4964A2"/>
              </a:buClr>
            </a:pPr>
            <a:r>
              <a:rPr lang="en-US" sz="2400">
                <a:latin typeface="Arial" panose="020B0604020202020204" pitchFamily="34" charset="0"/>
                <a:ea typeface="+mn-ea"/>
                <a:cs typeface="Arial" panose="020B0604020202020204" pitchFamily="34" charset="0"/>
              </a:rPr>
              <a:t>JurisdictionID - Jurisdictional Entity ID in Appendix 4</a:t>
            </a:r>
          </a:p>
          <a:p>
            <a:pPr marL="1485900" lvl="2" indent="-342900">
              <a:buClr>
                <a:srgbClr val="4964A2"/>
              </a:buClr>
            </a:pPr>
            <a:r>
              <a:rPr lang="en-US" sz="2400">
                <a:latin typeface="Arial" panose="020B0604020202020204" pitchFamily="34" charset="0"/>
                <a:ea typeface="+mn-ea"/>
                <a:cs typeface="Arial" panose="020B0604020202020204" pitchFamily="34" charset="0"/>
              </a:rPr>
              <a:t>Regional Center</a:t>
            </a:r>
          </a:p>
          <a:p>
            <a:pPr marL="1485900" lvl="2" indent="-342900">
              <a:buClr>
                <a:srgbClr val="4964A2"/>
              </a:buClr>
            </a:pPr>
            <a:r>
              <a:rPr lang="en-US" sz="2400">
                <a:latin typeface="Arial" panose="020B0604020202020204" pitchFamily="34" charset="0"/>
                <a:ea typeface="+mn-ea"/>
                <a:cs typeface="Arial" panose="020B0604020202020204" pitchFamily="34" charset="0"/>
              </a:rPr>
              <a:t>MSSP Site</a:t>
            </a:r>
          </a:p>
          <a:p>
            <a:pPr marL="1485900" lvl="2" indent="-342900">
              <a:buClr>
                <a:srgbClr val="4964A2"/>
              </a:buClr>
            </a:pPr>
            <a:r>
              <a:rPr lang="en-US" sz="2400">
                <a:latin typeface="Arial" panose="020B0604020202020204" pitchFamily="34" charset="0"/>
                <a:ea typeface="+mn-ea"/>
                <a:cs typeface="Arial" panose="020B0604020202020204" pitchFamily="34" charset="0"/>
              </a:rPr>
              <a:t>MCWP Waiver Agency</a:t>
            </a:r>
          </a:p>
          <a:p>
            <a:pPr marL="1485900" lvl="2" indent="-342900">
              <a:buClr>
                <a:srgbClr val="4964A2"/>
              </a:buClr>
            </a:pPr>
            <a:r>
              <a:rPr lang="en-US" sz="2400">
                <a:latin typeface="Arial" panose="020B0604020202020204" pitchFamily="34" charset="0"/>
                <a:ea typeface="+mn-ea"/>
                <a:cs typeface="Arial" panose="020B0604020202020204" pitchFamily="34" charset="0"/>
              </a:rPr>
              <a:t>Waiver Agency</a:t>
            </a:r>
          </a:p>
          <a:p>
            <a:pPr marL="1485900" lvl="2" indent="-342900">
              <a:buClr>
                <a:srgbClr val="4964A2"/>
              </a:buClr>
            </a:pPr>
            <a:r>
              <a:rPr lang="en-US" sz="2400">
                <a:latin typeface="Arial" panose="020B0604020202020204" pitchFamily="34" charset="0"/>
                <a:ea typeface="+mn-ea"/>
                <a:cs typeface="Arial" panose="020B0604020202020204" pitchFamily="34" charset="0"/>
              </a:rPr>
              <a:t>MCPs</a:t>
            </a:r>
          </a:p>
          <a:p>
            <a:pPr marL="1485900" lvl="2" indent="-342900">
              <a:buClr>
                <a:srgbClr val="4964A2"/>
              </a:buClr>
            </a:pPr>
            <a:r>
              <a:rPr lang="en-US" sz="2400">
                <a:latin typeface="Arial" panose="020B0604020202020204" pitchFamily="34" charset="0"/>
                <a:ea typeface="+mn-ea"/>
                <a:cs typeface="Arial" panose="020B0604020202020204" pitchFamily="34" charset="0"/>
              </a:rPr>
              <a:t>County</a:t>
            </a:r>
          </a:p>
          <a:p>
            <a:pPr lvl="1" indent="0">
              <a:buNone/>
            </a:pPr>
            <a:endParaRPr lang="en-US" sz="2400" i="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7CA8AF9-8BD3-49F5-8E58-C3F01C89FB73}"/>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14</a:t>
            </a:fld>
            <a:endParaRPr lang="en-US"/>
          </a:p>
        </p:txBody>
      </p:sp>
    </p:spTree>
    <p:extLst>
      <p:ext uri="{BB962C8B-B14F-4D97-AF65-F5344CB8AC3E}">
        <p14:creationId xmlns:p14="http://schemas.microsoft.com/office/powerpoint/2010/main" val="4222200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16607" y="0"/>
            <a:ext cx="10906956" cy="906011"/>
          </a:xfrm>
        </p:spPr>
        <p:txBody>
          <a:bodyPr>
            <a:normAutofit/>
          </a:bodyPr>
          <a:lstStyle/>
          <a:p>
            <a:r>
              <a:rPr lang="en-US" sz="3200">
                <a:solidFill>
                  <a:srgbClr val="4964A2"/>
                </a:solidFill>
                <a:latin typeface="Arial" panose="020B0604020202020204" pitchFamily="34" charset="0"/>
                <a:ea typeface="+mn-ea"/>
              </a:rPr>
              <a:t>Client Payer Child Segment Continued</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398938" y="906011"/>
            <a:ext cx="12082509" cy="4826493"/>
          </a:xfrm>
        </p:spPr>
        <p:txBody>
          <a:bodyPr vert="horz" lIns="91440" tIns="45720" rIns="91440" bIns="45720" rtlCol="0" anchor="t">
            <a:noAutofit/>
          </a:bodyPr>
          <a:lstStyle/>
          <a:p>
            <a:pPr marL="342900" indent="-342900">
              <a:buClr>
                <a:srgbClr val="4964A2"/>
              </a:buClr>
            </a:pPr>
            <a:r>
              <a:rPr lang="en-US" sz="2400">
                <a:latin typeface="Arial" panose="020B0604020202020204" pitchFamily="34" charset="0"/>
                <a:ea typeface="+mn-ea"/>
                <a:cs typeface="Arial" panose="020B0604020202020204" pitchFamily="34" charset="0"/>
              </a:rPr>
              <a:t>(Continued)</a:t>
            </a:r>
          </a:p>
          <a:p>
            <a:pPr marL="1028700" lvl="1" indent="-342900">
              <a:buClr>
                <a:srgbClr val="4964A2"/>
              </a:buClr>
            </a:pPr>
            <a:r>
              <a:rPr lang="en-US" sz="2400">
                <a:latin typeface="Arial" panose="020B0604020202020204" pitchFamily="34" charset="0"/>
                <a:ea typeface="+mn-ea"/>
                <a:cs typeface="Arial" panose="020B0604020202020204" pitchFamily="34" charset="0"/>
              </a:rPr>
              <a:t>ProcedureCode– HCPCS in Appendix 2</a:t>
            </a:r>
          </a:p>
          <a:p>
            <a:pPr marL="1028700" lvl="1" indent="-342900">
              <a:buClr>
                <a:srgbClr val="4964A2"/>
              </a:buClr>
            </a:pPr>
            <a:r>
              <a:rPr lang="en-US" sz="2400">
                <a:latin typeface="Arial" panose="020B0604020202020204" pitchFamily="34" charset="0"/>
                <a:ea typeface="+mn-ea"/>
                <a:cs typeface="Arial" panose="020B0604020202020204" pitchFamily="34" charset="0"/>
              </a:rPr>
              <a:t>Client Status – Active or Inactive</a:t>
            </a:r>
          </a:p>
          <a:p>
            <a:pPr marL="1028700" lvl="1" indent="-342900">
              <a:buClr>
                <a:srgbClr val="4964A2"/>
              </a:buClr>
            </a:pPr>
            <a:r>
              <a:rPr lang="en-US" sz="2400">
                <a:latin typeface="Arial" panose="020B0604020202020204" pitchFamily="34" charset="0"/>
                <a:ea typeface="+mn-ea"/>
                <a:cs typeface="Arial" panose="020B0604020202020204" pitchFamily="34" charset="0"/>
              </a:rPr>
              <a:t>Effective Start Date – Date service is valid for Client</a:t>
            </a:r>
          </a:p>
          <a:p>
            <a:pPr marL="342900" indent="-342900">
              <a:buClr>
                <a:srgbClr val="4964A2"/>
              </a:buClr>
            </a:pPr>
            <a:endParaRPr lang="en-US" sz="2400">
              <a:latin typeface="Arial" panose="020B0604020202020204" pitchFamily="34" charset="0"/>
              <a:ea typeface="+mn-ea"/>
              <a:cs typeface="Arial" panose="020B0604020202020204" pitchFamily="34" charset="0"/>
            </a:endParaRPr>
          </a:p>
          <a:p>
            <a:pPr indent="3175">
              <a:buClr>
                <a:srgbClr val="4964A2"/>
              </a:buClr>
            </a:pPr>
            <a:r>
              <a:rPr lang="en-US" sz="2400">
                <a:latin typeface="Arial" panose="020B0604020202020204" pitchFamily="34" charset="0"/>
                <a:ea typeface="+mn-ea"/>
                <a:cs typeface="Arial" panose="020B0604020202020204" pitchFamily="34" charset="0"/>
              </a:rPr>
              <a:t>ClientPayer child segment is required to be sent for each authorized service that is being rendered to the client.</a:t>
            </a:r>
          </a:p>
          <a:p>
            <a:pPr marL="457200" indent="-457200">
              <a:buClr>
                <a:srgbClr val="4964A2"/>
              </a:buClr>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lvl="2" indent="0">
              <a:buNone/>
            </a:pPr>
            <a:endParaRPr lang="en-US" sz="2400" i="1">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pPr marL="1028700" lvl="1" indent="-342900">
              <a:buFont typeface="Arial" panose="020B0604020202020204" pitchFamily="34" charset="0"/>
              <a:buChar char="•"/>
            </a:pPr>
            <a:endParaRPr lang="en-US" sz="2400" i="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7CA8AF9-8BD3-49F5-8E58-C3F01C89FB73}"/>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15</a:t>
            </a:fld>
            <a:endParaRPr lang="en-US"/>
          </a:p>
        </p:txBody>
      </p:sp>
    </p:spTree>
    <p:extLst>
      <p:ext uri="{BB962C8B-B14F-4D97-AF65-F5344CB8AC3E}">
        <p14:creationId xmlns:p14="http://schemas.microsoft.com/office/powerpoint/2010/main" val="1917474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F62DD-47B6-4594-9152-6BCD884E46A6}"/>
              </a:ext>
            </a:extLst>
          </p:cNvPr>
          <p:cNvSpPr>
            <a:spLocks noGrp="1"/>
          </p:cNvSpPr>
          <p:nvPr>
            <p:ph type="title"/>
          </p:nvPr>
        </p:nvSpPr>
        <p:spPr>
          <a:xfrm>
            <a:off x="0" y="77148"/>
            <a:ext cx="10515600" cy="826366"/>
          </a:xfrm>
        </p:spPr>
        <p:txBody>
          <a:bodyPr>
            <a:normAutofit/>
          </a:bodyPr>
          <a:lstStyle/>
          <a:p>
            <a:r>
              <a:rPr lang="en-US" sz="3200">
                <a:latin typeface="Arial" panose="020B0604020202020204" pitchFamily="34" charset="0"/>
              </a:rPr>
              <a:t>Client Overview: JSON</a:t>
            </a:r>
            <a:endParaRPr lang="en-US" sz="3200"/>
          </a:p>
        </p:txBody>
      </p:sp>
      <p:pic>
        <p:nvPicPr>
          <p:cNvPr id="12" name="Content Placeholder 11" descr="Client Data EndPoint information regarding the individual member/beneficiary that received care as part of the visit. Screen Capture of the information on Page 6 of the CalEVV Alternate EVV Vendor Specification.">
            <a:extLst>
              <a:ext uri="{FF2B5EF4-FFF2-40B4-BE49-F238E27FC236}">
                <a16:creationId xmlns:a16="http://schemas.microsoft.com/office/drawing/2014/main" id="{14A1AF84-90A7-46DA-A223-4D928E1AA23D}"/>
              </a:ext>
            </a:extLst>
          </p:cNvPr>
          <p:cNvPicPr>
            <a:picLocks noGrp="1" noChangeAspect="1"/>
          </p:cNvPicPr>
          <p:nvPr>
            <p:ph idx="1"/>
          </p:nvPr>
        </p:nvPicPr>
        <p:blipFill>
          <a:blip r:embed="rId3"/>
          <a:stretch>
            <a:fillRect/>
          </a:stretch>
        </p:blipFill>
        <p:spPr>
          <a:xfrm>
            <a:off x="5434325" y="1338942"/>
            <a:ext cx="6508194" cy="4615544"/>
          </a:xfrm>
        </p:spPr>
      </p:pic>
      <p:pic>
        <p:nvPicPr>
          <p:cNvPr id="16" name="Picture 15" descr="Example of Provider Identification JSON">
            <a:extLst>
              <a:ext uri="{FF2B5EF4-FFF2-40B4-BE49-F238E27FC236}">
                <a16:creationId xmlns:a16="http://schemas.microsoft.com/office/drawing/2014/main" id="{C9E29CA9-1A19-41A0-B92D-69A60C4D9742}"/>
              </a:ext>
            </a:extLst>
          </p:cNvPr>
          <p:cNvPicPr>
            <a:picLocks noChangeAspect="1"/>
          </p:cNvPicPr>
          <p:nvPr/>
        </p:nvPicPr>
        <p:blipFill rotWithShape="1">
          <a:blip r:embed="rId4"/>
          <a:srcRect l="1" t="1270" r="35125" b="84435"/>
          <a:stretch/>
        </p:blipFill>
        <p:spPr>
          <a:xfrm>
            <a:off x="368494" y="3178629"/>
            <a:ext cx="4638936" cy="976393"/>
          </a:xfrm>
          <a:prstGeom prst="rect">
            <a:avLst/>
          </a:prstGeom>
        </p:spPr>
      </p:pic>
      <p:cxnSp>
        <p:nvCxnSpPr>
          <p:cNvPr id="13" name="Straight Arrow Connector 12">
            <a:extLst>
              <a:ext uri="{FF2B5EF4-FFF2-40B4-BE49-F238E27FC236}">
                <a16:creationId xmlns:a16="http://schemas.microsoft.com/office/drawing/2014/main" id="{59925BEB-67A9-4676-9544-510531875268}"/>
              </a:ext>
            </a:extLst>
          </p:cNvPr>
          <p:cNvCxnSpPr>
            <a:cxnSpLocks/>
          </p:cNvCxnSpPr>
          <p:nvPr/>
        </p:nvCxnSpPr>
        <p:spPr>
          <a:xfrm flipH="1" flipV="1">
            <a:off x="4049487" y="3708347"/>
            <a:ext cx="1384838" cy="11902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93D06C-7F4D-4539-B918-AA8EAEE18D2E}"/>
              </a:ext>
            </a:extLst>
          </p:cNvPr>
          <p:cNvSpPr txBox="1"/>
          <p:nvPr/>
        </p:nvSpPr>
        <p:spPr>
          <a:xfrm>
            <a:off x="249481" y="1210074"/>
            <a:ext cx="5338344" cy="830997"/>
          </a:xfrm>
          <a:prstGeom prst="rect">
            <a:avLst/>
          </a:prstGeom>
          <a:noFill/>
        </p:spPr>
        <p:txBody>
          <a:bodyPr wrap="square">
            <a:spAutoFit/>
          </a:bodyPr>
          <a:lstStyle/>
          <a:p>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EVV vendor data is sent via RESTful API / JSON transmissions</a:t>
            </a:r>
            <a:endParaRPr lang="en-US"/>
          </a:p>
        </p:txBody>
      </p:sp>
      <p:sp>
        <p:nvSpPr>
          <p:cNvPr id="3" name="Slide Number Placeholder 2">
            <a:extLst>
              <a:ext uri="{FF2B5EF4-FFF2-40B4-BE49-F238E27FC236}">
                <a16:creationId xmlns:a16="http://schemas.microsoft.com/office/drawing/2014/main" id="{E9F08648-31DF-46AE-8B00-F3BAB540ABD7}"/>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16</a:t>
            </a:fld>
            <a:endParaRPr lang="en-US"/>
          </a:p>
        </p:txBody>
      </p:sp>
    </p:spTree>
    <p:extLst>
      <p:ext uri="{BB962C8B-B14F-4D97-AF65-F5344CB8AC3E}">
        <p14:creationId xmlns:p14="http://schemas.microsoft.com/office/powerpoint/2010/main" val="148963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AD1A-9500-4F7F-BB97-47FEFC85EEBC}"/>
              </a:ext>
            </a:extLst>
          </p:cNvPr>
          <p:cNvSpPr>
            <a:spLocks noGrp="1"/>
          </p:cNvSpPr>
          <p:nvPr>
            <p:ph type="title"/>
          </p:nvPr>
        </p:nvSpPr>
        <p:spPr>
          <a:xfrm>
            <a:off x="17208" y="27686"/>
            <a:ext cx="6467482" cy="1020938"/>
          </a:xfrm>
        </p:spPr>
        <p:txBody>
          <a:bodyPr vert="horz" lIns="91440" tIns="45720" rIns="91440" bIns="45720" rtlCol="0" anchor="ctr">
            <a:normAutofit/>
          </a:bodyPr>
          <a:lstStyle/>
          <a:p>
            <a:r>
              <a:rPr lang="en-US" sz="3200">
                <a:latin typeface="Arial" panose="020B0604020202020204" pitchFamily="34" charset="0"/>
              </a:rPr>
              <a:t>Client Overview: JSON</a:t>
            </a:r>
            <a:endParaRPr lang="en-US" sz="3200">
              <a:solidFill>
                <a:schemeClr val="tx1"/>
              </a:solidFill>
              <a:latin typeface="+mj-lt"/>
              <a:cs typeface="+mj-cs"/>
            </a:endParaRPr>
          </a:p>
        </p:txBody>
      </p:sp>
      <p:pic>
        <p:nvPicPr>
          <p:cNvPr id="6" name="Content Placeholder 5" descr="Example of Client General Information JSON">
            <a:extLst>
              <a:ext uri="{FF2B5EF4-FFF2-40B4-BE49-F238E27FC236}">
                <a16:creationId xmlns:a16="http://schemas.microsoft.com/office/drawing/2014/main" id="{8B11A7AF-14F1-4B59-9A5E-56F72E71D497}"/>
              </a:ext>
            </a:extLst>
          </p:cNvPr>
          <p:cNvPicPr>
            <a:picLocks noGrp="1" noChangeAspect="1"/>
          </p:cNvPicPr>
          <p:nvPr>
            <p:ph idx="1"/>
          </p:nvPr>
        </p:nvPicPr>
        <p:blipFill>
          <a:blip r:embed="rId2"/>
          <a:stretch>
            <a:fillRect/>
          </a:stretch>
        </p:blipFill>
        <p:spPr>
          <a:xfrm>
            <a:off x="17208" y="2518125"/>
            <a:ext cx="5642064" cy="1821749"/>
          </a:xfrm>
          <a:prstGeom prst="rect">
            <a:avLst/>
          </a:prstGeom>
        </p:spPr>
      </p:pic>
      <p:pic>
        <p:nvPicPr>
          <p:cNvPr id="5" name="Content Placeholder 4" descr="Example of Client General Information Required Data Fields. Screen Capture of the information on Page 7 of the CalEVV Alternate EVV Vendor Specification.">
            <a:extLst>
              <a:ext uri="{FF2B5EF4-FFF2-40B4-BE49-F238E27FC236}">
                <a16:creationId xmlns:a16="http://schemas.microsoft.com/office/drawing/2014/main" id="{DB36E1FB-66C9-4566-A283-D106B72425C1}"/>
              </a:ext>
            </a:extLst>
          </p:cNvPr>
          <p:cNvPicPr>
            <a:picLocks noChangeAspect="1"/>
          </p:cNvPicPr>
          <p:nvPr/>
        </p:nvPicPr>
        <p:blipFill rotWithShape="1">
          <a:blip r:embed="rId3"/>
          <a:srcRect t="51" r="1" b="2785"/>
          <a:stretch/>
        </p:blipFill>
        <p:spPr>
          <a:xfrm>
            <a:off x="4974770" y="552997"/>
            <a:ext cx="6912429" cy="5304633"/>
          </a:xfrm>
          <a:prstGeom prst="rect">
            <a:avLst/>
          </a:prstGeom>
          <a:effectLst/>
        </p:spPr>
      </p:pic>
      <p:cxnSp>
        <p:nvCxnSpPr>
          <p:cNvPr id="17" name="Straight Arrow Connector 16">
            <a:extLst>
              <a:ext uri="{FF2B5EF4-FFF2-40B4-BE49-F238E27FC236}">
                <a16:creationId xmlns:a16="http://schemas.microsoft.com/office/drawing/2014/main" id="{F74F1B7B-8D39-40FF-93C9-B1B0FFB6D8C1}"/>
              </a:ext>
            </a:extLst>
          </p:cNvPr>
          <p:cNvCxnSpPr>
            <a:cxnSpLocks/>
          </p:cNvCxnSpPr>
          <p:nvPr/>
        </p:nvCxnSpPr>
        <p:spPr>
          <a:xfrm flipH="1">
            <a:off x="3976048" y="1737815"/>
            <a:ext cx="1137313" cy="9689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BF462B0-3EA8-4E3F-A22B-5C17CCD5426A}"/>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17</a:t>
            </a:fld>
            <a:endParaRPr lang="en-US"/>
          </a:p>
        </p:txBody>
      </p:sp>
    </p:spTree>
    <p:extLst>
      <p:ext uri="{BB962C8B-B14F-4D97-AF65-F5344CB8AC3E}">
        <p14:creationId xmlns:p14="http://schemas.microsoft.com/office/powerpoint/2010/main" val="2757480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xample of Client General Information JSON">
            <a:extLst>
              <a:ext uri="{FF2B5EF4-FFF2-40B4-BE49-F238E27FC236}">
                <a16:creationId xmlns:a16="http://schemas.microsoft.com/office/drawing/2014/main" id="{A1D890DC-5D73-41FD-B581-4C211AA9D785}"/>
              </a:ext>
            </a:extLst>
          </p:cNvPr>
          <p:cNvPicPr>
            <a:picLocks noChangeAspect="1"/>
          </p:cNvPicPr>
          <p:nvPr/>
        </p:nvPicPr>
        <p:blipFill rotWithShape="1">
          <a:blip r:embed="rId2"/>
          <a:srcRect l="6529" t="27066" r="43557" b="64953"/>
          <a:stretch/>
        </p:blipFill>
        <p:spPr>
          <a:xfrm>
            <a:off x="243749" y="3418388"/>
            <a:ext cx="4820819" cy="892630"/>
          </a:xfrm>
          <a:prstGeom prst="rect">
            <a:avLst/>
          </a:prstGeom>
        </p:spPr>
      </p:pic>
      <p:pic>
        <p:nvPicPr>
          <p:cNvPr id="10" name="Picture 9" descr="Example of Client General Information Required Data Fields. Screen Capture of the information on Page 7 of the CalEVV Alternate EVV Vendor Specification.">
            <a:extLst>
              <a:ext uri="{FF2B5EF4-FFF2-40B4-BE49-F238E27FC236}">
                <a16:creationId xmlns:a16="http://schemas.microsoft.com/office/drawing/2014/main" id="{6821883B-9CDA-4E4E-8C21-F160936534BA}"/>
              </a:ext>
            </a:extLst>
          </p:cNvPr>
          <p:cNvPicPr>
            <a:picLocks noChangeAspect="1"/>
          </p:cNvPicPr>
          <p:nvPr/>
        </p:nvPicPr>
        <p:blipFill>
          <a:blip r:embed="rId3"/>
          <a:stretch>
            <a:fillRect/>
          </a:stretch>
        </p:blipFill>
        <p:spPr>
          <a:xfrm>
            <a:off x="4921005" y="868995"/>
            <a:ext cx="6957089" cy="5120009"/>
          </a:xfrm>
          <a:prstGeom prst="rect">
            <a:avLst/>
          </a:prstGeom>
        </p:spPr>
      </p:pic>
      <p:sp>
        <p:nvSpPr>
          <p:cNvPr id="18" name="Title 1">
            <a:extLst>
              <a:ext uri="{FF2B5EF4-FFF2-40B4-BE49-F238E27FC236}">
                <a16:creationId xmlns:a16="http://schemas.microsoft.com/office/drawing/2014/main" id="{C387849C-0EFF-4144-81D1-621574655EA0}"/>
              </a:ext>
            </a:extLst>
          </p:cNvPr>
          <p:cNvSpPr>
            <a:spLocks noGrp="1"/>
          </p:cNvSpPr>
          <p:nvPr>
            <p:ph type="title"/>
          </p:nvPr>
        </p:nvSpPr>
        <p:spPr>
          <a:xfrm>
            <a:off x="0" y="55334"/>
            <a:ext cx="8672314" cy="892630"/>
          </a:xfrm>
        </p:spPr>
        <p:txBody>
          <a:bodyPr vert="horz" lIns="91440" tIns="45720" rIns="91440" bIns="45720" rtlCol="0" anchor="ctr">
            <a:normAutofit/>
          </a:bodyPr>
          <a:lstStyle/>
          <a:p>
            <a:r>
              <a:rPr lang="en-US" sz="3200">
                <a:latin typeface="Arial" panose="020B0604020202020204" pitchFamily="34" charset="0"/>
              </a:rPr>
              <a:t>Client Overview: JSON</a:t>
            </a:r>
            <a:endParaRPr lang="en-US" sz="3200">
              <a:solidFill>
                <a:schemeClr val="tx1"/>
              </a:solidFill>
              <a:latin typeface="+mj-lt"/>
              <a:cs typeface="+mj-cs"/>
            </a:endParaRPr>
          </a:p>
        </p:txBody>
      </p:sp>
      <p:cxnSp>
        <p:nvCxnSpPr>
          <p:cNvPr id="20" name="Straight Arrow Connector 19">
            <a:extLst>
              <a:ext uri="{FF2B5EF4-FFF2-40B4-BE49-F238E27FC236}">
                <a16:creationId xmlns:a16="http://schemas.microsoft.com/office/drawing/2014/main" id="{B87C709D-1D2C-4EBC-A798-0CA490708E33}"/>
              </a:ext>
            </a:extLst>
          </p:cNvPr>
          <p:cNvCxnSpPr>
            <a:cxnSpLocks/>
          </p:cNvCxnSpPr>
          <p:nvPr/>
        </p:nvCxnSpPr>
        <p:spPr>
          <a:xfrm flipH="1">
            <a:off x="3961344" y="3864703"/>
            <a:ext cx="82867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63AA813-F650-4F19-92D3-1A7C942CD44F}"/>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18</a:t>
            </a:fld>
            <a:endParaRPr lang="en-US"/>
          </a:p>
        </p:txBody>
      </p:sp>
    </p:spTree>
    <p:extLst>
      <p:ext uri="{BB962C8B-B14F-4D97-AF65-F5344CB8AC3E}">
        <p14:creationId xmlns:p14="http://schemas.microsoft.com/office/powerpoint/2010/main" val="3228254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ample of Client General Information JSON">
            <a:extLst>
              <a:ext uri="{FF2B5EF4-FFF2-40B4-BE49-F238E27FC236}">
                <a16:creationId xmlns:a16="http://schemas.microsoft.com/office/drawing/2014/main" id="{E64045C1-3993-44E3-8F26-8B7C3D219600}"/>
              </a:ext>
            </a:extLst>
          </p:cNvPr>
          <p:cNvPicPr>
            <a:picLocks noChangeAspect="1"/>
          </p:cNvPicPr>
          <p:nvPr/>
        </p:nvPicPr>
        <p:blipFill rotWithShape="1">
          <a:blip r:embed="rId2"/>
          <a:srcRect l="6386" t="34805" r="56992" b="59470"/>
          <a:stretch/>
        </p:blipFill>
        <p:spPr>
          <a:xfrm>
            <a:off x="145888" y="3396012"/>
            <a:ext cx="3900294" cy="582386"/>
          </a:xfrm>
          <a:prstGeom prst="rect">
            <a:avLst/>
          </a:prstGeom>
        </p:spPr>
      </p:pic>
      <p:pic>
        <p:nvPicPr>
          <p:cNvPr id="11" name="Picture 10" descr="Example of Client General Information Required Data Fields. Screen Capture of the information on Page 8 of the CalEVV Alternate EVV Vendor Specification.">
            <a:extLst>
              <a:ext uri="{FF2B5EF4-FFF2-40B4-BE49-F238E27FC236}">
                <a16:creationId xmlns:a16="http://schemas.microsoft.com/office/drawing/2014/main" id="{C932B424-183A-49C9-B385-C4EA4DFE55FC}"/>
              </a:ext>
            </a:extLst>
          </p:cNvPr>
          <p:cNvPicPr>
            <a:picLocks noChangeAspect="1"/>
          </p:cNvPicPr>
          <p:nvPr/>
        </p:nvPicPr>
        <p:blipFill>
          <a:blip r:embed="rId3"/>
          <a:stretch>
            <a:fillRect/>
          </a:stretch>
        </p:blipFill>
        <p:spPr>
          <a:xfrm>
            <a:off x="4403054" y="1944412"/>
            <a:ext cx="7643058" cy="3113314"/>
          </a:xfrm>
          <a:prstGeom prst="rect">
            <a:avLst/>
          </a:prstGeom>
        </p:spPr>
      </p:pic>
      <p:sp>
        <p:nvSpPr>
          <p:cNvPr id="13" name="Title 1">
            <a:extLst>
              <a:ext uri="{FF2B5EF4-FFF2-40B4-BE49-F238E27FC236}">
                <a16:creationId xmlns:a16="http://schemas.microsoft.com/office/drawing/2014/main" id="{95A9A299-AED3-4028-A3CE-5C27EC06EB0D}"/>
              </a:ext>
            </a:extLst>
          </p:cNvPr>
          <p:cNvSpPr>
            <a:spLocks noGrp="1"/>
          </p:cNvSpPr>
          <p:nvPr>
            <p:ph type="title"/>
          </p:nvPr>
        </p:nvSpPr>
        <p:spPr>
          <a:xfrm>
            <a:off x="-1" y="1"/>
            <a:ext cx="10763075" cy="1107346"/>
          </a:xfrm>
        </p:spPr>
        <p:txBody>
          <a:bodyPr vert="horz" lIns="91440" tIns="45720" rIns="91440" bIns="45720" rtlCol="0" anchor="ctr">
            <a:normAutofit/>
          </a:bodyPr>
          <a:lstStyle/>
          <a:p>
            <a:r>
              <a:rPr lang="en-US" sz="3200">
                <a:latin typeface="Arial" panose="020B0604020202020204" pitchFamily="34" charset="0"/>
              </a:rPr>
              <a:t>Client Overview: JSON</a:t>
            </a:r>
            <a:endParaRPr lang="en-US" sz="3200">
              <a:solidFill>
                <a:schemeClr val="tx1"/>
              </a:solidFill>
              <a:latin typeface="+mj-lt"/>
              <a:cs typeface="+mj-cs"/>
            </a:endParaRPr>
          </a:p>
        </p:txBody>
      </p:sp>
      <p:cxnSp>
        <p:nvCxnSpPr>
          <p:cNvPr id="14" name="Straight Arrow Connector 13">
            <a:extLst>
              <a:ext uri="{FF2B5EF4-FFF2-40B4-BE49-F238E27FC236}">
                <a16:creationId xmlns:a16="http://schemas.microsoft.com/office/drawing/2014/main" id="{8B6E5A8C-C187-41C9-A3A9-DC4F723426E1}"/>
              </a:ext>
            </a:extLst>
          </p:cNvPr>
          <p:cNvCxnSpPr>
            <a:cxnSpLocks/>
          </p:cNvCxnSpPr>
          <p:nvPr/>
        </p:nvCxnSpPr>
        <p:spPr>
          <a:xfrm flipH="1">
            <a:off x="3951518" y="3765928"/>
            <a:ext cx="45153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D7C272F-DC92-4A78-91C9-300BC04800B8}"/>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19</a:t>
            </a:fld>
            <a:endParaRPr lang="en-US"/>
          </a:p>
        </p:txBody>
      </p:sp>
    </p:spTree>
    <p:extLst>
      <p:ext uri="{BB962C8B-B14F-4D97-AF65-F5344CB8AC3E}">
        <p14:creationId xmlns:p14="http://schemas.microsoft.com/office/powerpoint/2010/main" val="402452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F7D9C-4998-4498-8834-82043CBEE422}"/>
              </a:ext>
            </a:extLst>
          </p:cNvPr>
          <p:cNvSpPr>
            <a:spLocks noGrp="1"/>
          </p:cNvSpPr>
          <p:nvPr>
            <p:ph type="title"/>
          </p:nvPr>
        </p:nvSpPr>
        <p:spPr>
          <a:xfrm>
            <a:off x="103100" y="56601"/>
            <a:ext cx="10515600" cy="781050"/>
          </a:xfrm>
        </p:spPr>
        <p:txBody>
          <a:bodyPr>
            <a:normAutofit/>
          </a:bodyPr>
          <a:lstStyle/>
          <a:p>
            <a:r>
              <a:rPr lang="en-US" sz="3200">
                <a:latin typeface="Arial" panose="020B0604020202020204" pitchFamily="34" charset="0"/>
              </a:rPr>
              <a:t>Welcome and Town Hall Guidelines</a:t>
            </a:r>
          </a:p>
        </p:txBody>
      </p:sp>
      <p:sp>
        <p:nvSpPr>
          <p:cNvPr id="5" name="Content Placeholder 4">
            <a:extLst>
              <a:ext uri="{FF2B5EF4-FFF2-40B4-BE49-F238E27FC236}">
                <a16:creationId xmlns:a16="http://schemas.microsoft.com/office/drawing/2014/main" id="{13FEB396-B8CC-445D-A1E3-71EA8B1C6958}"/>
              </a:ext>
            </a:extLst>
          </p:cNvPr>
          <p:cNvSpPr>
            <a:spLocks noGrp="1"/>
          </p:cNvSpPr>
          <p:nvPr>
            <p:ph idx="1"/>
          </p:nvPr>
        </p:nvSpPr>
        <p:spPr>
          <a:xfrm>
            <a:off x="530746" y="948100"/>
            <a:ext cx="10979567" cy="4948700"/>
          </a:xfrm>
        </p:spPr>
        <p:txBody>
          <a:bodyPr vert="horz" lIns="91440" tIns="45720" rIns="91440" bIns="45720" rtlCol="0" anchor="t">
            <a:noAutofit/>
          </a:bodyPr>
          <a:lstStyle/>
          <a:p>
            <a:pPr marL="342900" indent="-342900">
              <a:lnSpc>
                <a:spcPct val="100000"/>
              </a:lnSpc>
              <a:spcBef>
                <a:spcPts val="600"/>
              </a:spcBef>
              <a:spcAft>
                <a:spcPts val="600"/>
              </a:spcAft>
              <a:buClr>
                <a:srgbClr val="4E62B2"/>
              </a:buClr>
              <a:buFont typeface="Arial" panose="020B0604020202020204" pitchFamily="34" charset="0"/>
              <a:buChar char="•"/>
            </a:pPr>
            <a:r>
              <a:rPr lang="en-US" sz="2400">
                <a:latin typeface="Arial" panose="020B0604020202020204" pitchFamily="34" charset="0"/>
                <a:cs typeface="Arial" panose="020B0604020202020204" pitchFamily="34" charset="0"/>
              </a:rPr>
              <a:t>The focus of this town hall is to review the necessary steps and share essential information for alternate Electronic Visit Verification (EVV) vendors to exchange production data with the CalEVV Aggregator successfully.</a:t>
            </a:r>
          </a:p>
          <a:p>
            <a:pPr marL="342900" indent="-342900">
              <a:lnSpc>
                <a:spcPct val="100000"/>
              </a:lnSpc>
              <a:spcBef>
                <a:spcPts val="600"/>
              </a:spcBef>
              <a:spcAft>
                <a:spcPts val="600"/>
              </a:spcAft>
              <a:buClr>
                <a:srgbClr val="4E62B2"/>
              </a:buClr>
              <a:buFont typeface="Arial" panose="020B0604020202020204" pitchFamily="34" charset="0"/>
              <a:buChar char="•"/>
            </a:pPr>
            <a:r>
              <a:rPr lang="en-US" sz="2400">
                <a:latin typeface="Arial" panose="020B0604020202020204" pitchFamily="34" charset="0"/>
                <a:cs typeface="Arial" panose="020B0604020202020204" pitchFamily="34" charset="0"/>
              </a:rPr>
              <a:t>During the town hall, all participants have been placed on mute.</a:t>
            </a:r>
          </a:p>
          <a:p>
            <a:pPr marL="342900" indent="-342900">
              <a:lnSpc>
                <a:spcPct val="100000"/>
              </a:lnSpc>
              <a:spcBef>
                <a:spcPts val="600"/>
              </a:spcBef>
              <a:spcAft>
                <a:spcPts val="600"/>
              </a:spcAft>
              <a:buClr>
                <a:srgbClr val="4E62B2"/>
              </a:buClr>
              <a:buFont typeface="Arial" panose="020B0604020202020204" pitchFamily="34" charset="0"/>
              <a:buChar char="•"/>
            </a:pPr>
            <a:r>
              <a:rPr lang="en-US" sz="2400">
                <a:latin typeface="Arial" panose="020B0604020202020204" pitchFamily="34" charset="0"/>
                <a:cs typeface="Arial" panose="020B0604020202020204" pitchFamily="34" charset="0"/>
              </a:rPr>
              <a:t>Post presentation-specific questions using the Q/A feature. Sandata will moderate the Q/A and answer questions during the presentation, time permitting.</a:t>
            </a:r>
          </a:p>
          <a:p>
            <a:pPr marL="342900" indent="-342900">
              <a:lnSpc>
                <a:spcPct val="100000"/>
              </a:lnSpc>
              <a:spcBef>
                <a:spcPts val="600"/>
              </a:spcBef>
              <a:spcAft>
                <a:spcPts val="600"/>
              </a:spcAft>
              <a:buClr>
                <a:srgbClr val="4E62B2"/>
              </a:buClr>
              <a:buFont typeface="Arial" panose="020B0604020202020204" pitchFamily="34" charset="0"/>
              <a:buChar char="•"/>
            </a:pPr>
            <a:r>
              <a:rPr lang="en-US" sz="2400">
                <a:latin typeface="Arial" panose="020B0604020202020204" pitchFamily="34" charset="0"/>
                <a:cs typeface="Arial" panose="020B0604020202020204" pitchFamily="34" charset="0"/>
              </a:rPr>
              <a:t>Technical questions not answered during the presentation will be answered after the town hall.</a:t>
            </a:r>
          </a:p>
          <a:p>
            <a:pPr marL="342900" indent="-342900">
              <a:lnSpc>
                <a:spcPct val="100000"/>
              </a:lnSpc>
              <a:spcBef>
                <a:spcPts val="600"/>
              </a:spcBef>
              <a:spcAft>
                <a:spcPts val="600"/>
              </a:spcAft>
              <a:buClr>
                <a:srgbClr val="4E62B2"/>
              </a:buClr>
              <a:buFont typeface="Arial" panose="020B0604020202020204" pitchFamily="34" charset="0"/>
              <a:buChar char="•"/>
            </a:pPr>
            <a:r>
              <a:rPr lang="en-US" sz="2400">
                <a:latin typeface="Arial" panose="020B0604020202020204" pitchFamily="34" charset="0"/>
                <a:cs typeface="Arial" panose="020B0604020202020204" pitchFamily="34" charset="0"/>
              </a:rPr>
              <a:t>We will be sending a survey after the town hall, and we welcome and encourage feedback.</a:t>
            </a:r>
          </a:p>
        </p:txBody>
      </p:sp>
      <p:sp>
        <p:nvSpPr>
          <p:cNvPr id="2" name="Slide Number Placeholder 1">
            <a:extLst>
              <a:ext uri="{FF2B5EF4-FFF2-40B4-BE49-F238E27FC236}">
                <a16:creationId xmlns:a16="http://schemas.microsoft.com/office/drawing/2014/main" id="{D27FE861-1B04-43B2-85D9-7866E9BC6DA4}"/>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2</a:t>
            </a:fld>
            <a:endParaRPr lang="en-US"/>
          </a:p>
        </p:txBody>
      </p:sp>
    </p:spTree>
    <p:extLst>
      <p:ext uri="{BB962C8B-B14F-4D97-AF65-F5344CB8AC3E}">
        <p14:creationId xmlns:p14="http://schemas.microsoft.com/office/powerpoint/2010/main" val="934824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27036" y="0"/>
            <a:ext cx="10906956" cy="712721"/>
          </a:xfrm>
        </p:spPr>
        <p:txBody>
          <a:bodyPr>
            <a:normAutofit/>
          </a:bodyPr>
          <a:lstStyle/>
          <a:p>
            <a:r>
              <a:rPr lang="en-US" sz="3200">
                <a:solidFill>
                  <a:srgbClr val="4964A2"/>
                </a:solidFill>
                <a:latin typeface="Arial" panose="020B0604020202020204" pitchFamily="34" charset="0"/>
                <a:ea typeface="+mn-ea"/>
              </a:rPr>
              <a:t>Employee Overview (Caregiver/Staff)</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228636" y="1233944"/>
            <a:ext cx="12082509" cy="4638806"/>
          </a:xfrm>
        </p:spPr>
        <p:txBody>
          <a:bodyPr vert="horz" lIns="91440" tIns="45720" rIns="91440" bIns="45720" rtlCol="0" anchor="t">
            <a:normAutofit fontScale="92500" lnSpcReduction="20000"/>
          </a:bodyPr>
          <a:lstStyle/>
          <a:p>
            <a:pPr marL="55563" lvl="1" indent="0">
              <a:buClr>
                <a:srgbClr val="4964A2"/>
              </a:buClr>
              <a:buNone/>
            </a:pPr>
            <a:r>
              <a:rPr lang="en-US" sz="2600">
                <a:latin typeface="Arial" panose="020B0604020202020204" pitchFamily="34" charset="0"/>
                <a:ea typeface="+mn-ea"/>
                <a:cs typeface="Arial" panose="020B0604020202020204" pitchFamily="34" charset="0"/>
              </a:rPr>
              <a:t>One required segment for Employee (Caregiver/Staff):</a:t>
            </a:r>
          </a:p>
          <a:p>
            <a:pPr marL="855663" lvl="2" indent="-342900">
              <a:buClr>
                <a:srgbClr val="4964A2"/>
              </a:buClr>
            </a:pPr>
            <a:r>
              <a:rPr lang="en-US" sz="2600">
                <a:latin typeface="Arial" panose="020B0604020202020204" pitchFamily="34" charset="0"/>
                <a:ea typeface="+mn-ea"/>
                <a:cs typeface="Arial" panose="020B0604020202020204" pitchFamily="34" charset="0"/>
              </a:rPr>
              <a:t>Employee General</a:t>
            </a:r>
          </a:p>
          <a:p>
            <a:pPr marL="457200" indent="-457200">
              <a:buClr>
                <a:srgbClr val="4964A2"/>
              </a:buClr>
              <a:buFont typeface="Arial" panose="020B0604020202020204" pitchFamily="34" charset="0"/>
              <a:buChar char="•"/>
            </a:pPr>
            <a:endParaRPr lang="en-US" sz="2600">
              <a:latin typeface="Arial" panose="020B0604020202020204" pitchFamily="34" charset="0"/>
              <a:cs typeface="Arial" panose="020B0604020202020204" pitchFamily="34" charset="0"/>
            </a:endParaRPr>
          </a:p>
          <a:p>
            <a:pPr marL="55563" lvl="1" indent="0">
              <a:buClr>
                <a:srgbClr val="4964A2"/>
              </a:buClr>
              <a:buNone/>
            </a:pPr>
            <a:r>
              <a:rPr lang="en-US" sz="2600">
                <a:latin typeface="Arial" panose="020B0604020202020204" pitchFamily="34" charset="0"/>
                <a:ea typeface="+mn-ea"/>
                <a:cs typeface="Arial" panose="020B0604020202020204" pitchFamily="34" charset="0"/>
              </a:rPr>
              <a:t>Identifiers used for matching logic:</a:t>
            </a:r>
          </a:p>
          <a:p>
            <a:pPr marL="855663" lvl="2" indent="-342900">
              <a:buClr>
                <a:srgbClr val="4964A2"/>
              </a:buClr>
            </a:pPr>
            <a:r>
              <a:rPr lang="en-US" sz="2600">
                <a:latin typeface="Arial" panose="020B0604020202020204" pitchFamily="34" charset="0"/>
                <a:ea typeface="+mn-ea"/>
                <a:cs typeface="Arial" panose="020B0604020202020204" pitchFamily="34" charset="0"/>
              </a:rPr>
              <a:t>ProviderID value: 6-10 Digit User ID provided during self-registration</a:t>
            </a:r>
          </a:p>
          <a:p>
            <a:pPr marL="855663" lvl="2" indent="-342900">
              <a:buClr>
                <a:srgbClr val="4964A2"/>
              </a:buClr>
            </a:pPr>
            <a:r>
              <a:rPr lang="en-US" sz="2600">
                <a:latin typeface="Arial" panose="020B0604020202020204" pitchFamily="34" charset="0"/>
                <a:ea typeface="+mn-ea"/>
                <a:cs typeface="Arial" panose="020B0604020202020204" pitchFamily="34" charset="0"/>
              </a:rPr>
              <a:t>EmployeeIdentifier: Provider’s 1-9 Digit Unique Identifier for Employee</a:t>
            </a:r>
          </a:p>
          <a:p>
            <a:pPr marL="1312863" lvl="3" indent="-342900">
              <a:buClr>
                <a:srgbClr val="4964A2"/>
              </a:buClr>
            </a:pPr>
            <a:r>
              <a:rPr lang="en-US" sz="2400">
                <a:latin typeface="Arial" panose="020B0604020202020204" pitchFamily="34" charset="0"/>
                <a:ea typeface="+mn-ea"/>
                <a:cs typeface="Arial" panose="020B0604020202020204" pitchFamily="34" charset="0"/>
              </a:rPr>
              <a:t>This value is expected to be sent for the Employee in all Visit record</a:t>
            </a:r>
          </a:p>
          <a:p>
            <a:pPr marL="1312863" lvl="3" indent="-342900">
              <a:buClr>
                <a:srgbClr val="4964A2"/>
              </a:buClr>
            </a:pPr>
            <a:r>
              <a:rPr lang="en-US" sz="2400" b="1">
                <a:latin typeface="Arial" panose="020B0604020202020204" pitchFamily="34" charset="0"/>
                <a:ea typeface="+mn-ea"/>
                <a:cs typeface="Arial" panose="020B0604020202020204" pitchFamily="34" charset="0"/>
              </a:rPr>
              <a:t>Do not</a:t>
            </a:r>
            <a:r>
              <a:rPr lang="en-US" sz="2400">
                <a:latin typeface="Arial" panose="020B0604020202020204" pitchFamily="34" charset="0"/>
                <a:ea typeface="+mn-ea"/>
                <a:cs typeface="Arial" panose="020B0604020202020204" pitchFamily="34" charset="0"/>
              </a:rPr>
              <a:t> use Employee SSN full or partial as this identifier.</a:t>
            </a:r>
          </a:p>
          <a:p>
            <a:pPr marL="855663" lvl="2" indent="-342900">
              <a:buClr>
                <a:srgbClr val="4964A2"/>
              </a:buClr>
            </a:pPr>
            <a:endParaRPr lang="en-US" sz="2600">
              <a:latin typeface="Arial" panose="020B0604020202020204" pitchFamily="34" charset="0"/>
              <a:ea typeface="+mn-ea"/>
              <a:cs typeface="Arial" panose="020B0604020202020204" pitchFamily="34" charset="0"/>
            </a:endParaRPr>
          </a:p>
          <a:p>
            <a:pPr marL="55563" lvl="1" indent="0">
              <a:buClr>
                <a:srgbClr val="4964A2"/>
              </a:buClr>
              <a:buNone/>
            </a:pPr>
            <a:r>
              <a:rPr lang="en-US" sz="2600">
                <a:latin typeface="Arial" panose="020B0604020202020204" pitchFamily="34" charset="0"/>
                <a:ea typeface="+mn-ea"/>
                <a:cs typeface="Arial" panose="020B0604020202020204" pitchFamily="34" charset="0"/>
              </a:rPr>
              <a:t>Employee Validation</a:t>
            </a:r>
          </a:p>
          <a:p>
            <a:pPr marL="855663" lvl="2" indent="-342900">
              <a:buClr>
                <a:srgbClr val="4964A2"/>
              </a:buClr>
            </a:pPr>
            <a:r>
              <a:rPr lang="en-US" sz="2600">
                <a:latin typeface="Arial" panose="020B0604020202020204" pitchFamily="34" charset="0"/>
                <a:ea typeface="+mn-ea"/>
                <a:cs typeface="Arial" panose="020B0604020202020204" pitchFamily="34" charset="0"/>
              </a:rPr>
              <a:t>EmployeeIdentifier length check</a:t>
            </a:r>
          </a:p>
          <a:p>
            <a:pPr marL="855663" lvl="2" indent="-342900">
              <a:buClr>
                <a:srgbClr val="4964A2"/>
              </a:buClr>
            </a:pPr>
            <a:r>
              <a:rPr lang="en-US" sz="2600">
                <a:latin typeface="Arial" panose="020B0604020202020204" pitchFamily="34" charset="0"/>
                <a:ea typeface="+mn-ea"/>
                <a:cs typeface="Arial" panose="020B0604020202020204" pitchFamily="34" charset="0"/>
              </a:rPr>
              <a:t>EmployeeIdentifier will be matched to existing records:</a:t>
            </a:r>
          </a:p>
          <a:p>
            <a:pPr marL="1312863" lvl="3" indent="-342900">
              <a:buClr>
                <a:srgbClr val="4964A2"/>
              </a:buClr>
            </a:pPr>
            <a:r>
              <a:rPr lang="en-US" sz="2600">
                <a:latin typeface="Arial" panose="020B0604020202020204" pitchFamily="34" charset="0"/>
                <a:ea typeface="+mn-ea"/>
                <a:cs typeface="Arial" panose="020B0604020202020204" pitchFamily="34" charset="0"/>
              </a:rPr>
              <a:t>No Match = Insert new record</a:t>
            </a:r>
          </a:p>
          <a:p>
            <a:pPr marL="1312863" lvl="3" indent="-342900">
              <a:buClr>
                <a:srgbClr val="4964A2"/>
              </a:buClr>
            </a:pPr>
            <a:r>
              <a:rPr lang="en-US" sz="2600">
                <a:latin typeface="Arial" panose="020B0604020202020204" pitchFamily="34" charset="0"/>
                <a:ea typeface="+mn-ea"/>
                <a:cs typeface="Arial" panose="020B0604020202020204" pitchFamily="34" charset="0"/>
              </a:rPr>
              <a:t>Yes Match = Update existing</a:t>
            </a:r>
          </a:p>
          <a:p>
            <a:pPr lvl="2" indent="0">
              <a:buNone/>
            </a:pPr>
            <a:endParaRPr lang="en-US" sz="1900" i="1"/>
          </a:p>
          <a:p>
            <a:endParaRPr lang="en-US" sz="2400">
              <a:latin typeface="Lato Light" panose="020F0502020204030203" pitchFamily="34" charset="0"/>
            </a:endParaRPr>
          </a:p>
          <a:p>
            <a:pPr marL="1028700" lvl="1" indent="-342900">
              <a:buFont typeface="Arial" panose="020B0604020202020204" pitchFamily="34" charset="0"/>
              <a:buChar char="•"/>
            </a:pPr>
            <a:endParaRPr lang="en-US" i="1"/>
          </a:p>
        </p:txBody>
      </p:sp>
      <p:sp>
        <p:nvSpPr>
          <p:cNvPr id="4" name="Slide Number Placeholder 3">
            <a:extLst>
              <a:ext uri="{FF2B5EF4-FFF2-40B4-BE49-F238E27FC236}">
                <a16:creationId xmlns:a16="http://schemas.microsoft.com/office/drawing/2014/main" id="{78A40409-6F16-416C-8A78-5995706B4464}"/>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20</a:t>
            </a:fld>
            <a:endParaRPr lang="en-US"/>
          </a:p>
        </p:txBody>
      </p:sp>
    </p:spTree>
    <p:extLst>
      <p:ext uri="{BB962C8B-B14F-4D97-AF65-F5344CB8AC3E}">
        <p14:creationId xmlns:p14="http://schemas.microsoft.com/office/powerpoint/2010/main" val="2295805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769" y="41033"/>
            <a:ext cx="10515600" cy="665930"/>
          </a:xfrm>
        </p:spPr>
        <p:txBody>
          <a:bodyPr>
            <a:normAutofit/>
          </a:bodyPr>
          <a:lstStyle/>
          <a:p>
            <a:r>
              <a:rPr lang="en-US" sz="3200">
                <a:solidFill>
                  <a:srgbClr val="4964A2"/>
                </a:solidFill>
                <a:latin typeface="Arial" panose="020B0604020202020204" pitchFamily="34" charset="0"/>
                <a:ea typeface="+mn-ea"/>
              </a:rPr>
              <a:t>Visit Overview</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143231" y="814963"/>
            <a:ext cx="11745157" cy="4304641"/>
          </a:xfrm>
        </p:spPr>
        <p:txBody>
          <a:bodyPr vert="horz" lIns="91440" tIns="45720" rIns="91440" bIns="45720" rtlCol="0" anchor="t">
            <a:noAutofit/>
          </a:bodyPr>
          <a:lstStyle/>
          <a:p>
            <a:pPr lvl="1" indent="0">
              <a:buNone/>
            </a:pPr>
            <a:endParaRPr lang="en-US" sz="2400" i="1">
              <a:latin typeface="Arial" panose="020B0604020202020204" pitchFamily="34" charset="0"/>
              <a:cs typeface="Arial" panose="020B0604020202020204" pitchFamily="34" charset="0"/>
            </a:endParaRPr>
          </a:p>
          <a:p>
            <a:pPr marL="117475" lvl="1" indent="3175"/>
            <a:r>
              <a:rPr lang="en-US" sz="2400">
                <a:latin typeface="Arial" panose="020B0604020202020204" pitchFamily="34" charset="0"/>
                <a:ea typeface="+mn-ea"/>
                <a:cs typeface="Arial" panose="020B0604020202020204" pitchFamily="34" charset="0"/>
              </a:rPr>
              <a:t>One required segment for Visit Records:</a:t>
            </a:r>
          </a:p>
          <a:p>
            <a:pPr marL="917575" lvl="2" indent="-342900"/>
            <a:r>
              <a:rPr lang="en-US" sz="2400">
                <a:latin typeface="Arial" panose="020B0604020202020204" pitchFamily="34" charset="0"/>
                <a:ea typeface="+mn-ea"/>
                <a:cs typeface="Arial" panose="020B0604020202020204" pitchFamily="34" charset="0"/>
              </a:rPr>
              <a:t>Visit General</a:t>
            </a:r>
          </a:p>
          <a:p>
            <a:pPr marL="914400" lvl="2" indent="0">
              <a:buNone/>
            </a:pPr>
            <a:endParaRPr lang="en-US" sz="2400">
              <a:latin typeface="Arial" panose="020B0604020202020204" pitchFamily="34" charset="0"/>
              <a:ea typeface="+mn-ea"/>
              <a:cs typeface="Arial" panose="020B0604020202020204" pitchFamily="34" charset="0"/>
            </a:endParaRPr>
          </a:p>
          <a:p>
            <a:pPr marL="117475" lvl="1" indent="0"/>
            <a:r>
              <a:rPr lang="en-US" sz="2400">
                <a:latin typeface="Arial" panose="020B0604020202020204" pitchFamily="34" charset="0"/>
                <a:ea typeface="+mn-ea"/>
                <a:cs typeface="Arial" panose="020B0604020202020204" pitchFamily="34" charset="0"/>
              </a:rPr>
              <a:t> Two conditional segments for Visit Records</a:t>
            </a:r>
          </a:p>
          <a:p>
            <a:pPr marL="917575" lvl="2" indent="-342900"/>
            <a:r>
              <a:rPr lang="en-US" sz="2400">
                <a:latin typeface="Arial" panose="020B0604020202020204" pitchFamily="34" charset="0"/>
                <a:ea typeface="+mn-ea"/>
                <a:cs typeface="Arial" panose="020B0604020202020204" pitchFamily="34" charset="0"/>
              </a:rPr>
              <a:t>Call</a:t>
            </a:r>
          </a:p>
          <a:p>
            <a:pPr marL="917575" lvl="2" indent="-342900"/>
            <a:r>
              <a:rPr lang="en-US" sz="2400">
                <a:latin typeface="Arial" panose="020B0604020202020204" pitchFamily="34" charset="0"/>
                <a:ea typeface="+mn-ea"/>
                <a:cs typeface="Arial" panose="020B0604020202020204" pitchFamily="34" charset="0"/>
              </a:rPr>
              <a:t>Visit Changes</a:t>
            </a:r>
          </a:p>
          <a:p>
            <a:pPr lvl="2" indent="0">
              <a:buNone/>
            </a:pPr>
            <a:endParaRPr lang="en-US" sz="2400" i="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F272198-9523-4DF0-95CC-65A173291EE2}"/>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21</a:t>
            </a:fld>
            <a:endParaRPr lang="en-US"/>
          </a:p>
        </p:txBody>
      </p:sp>
    </p:spTree>
    <p:extLst>
      <p:ext uri="{BB962C8B-B14F-4D97-AF65-F5344CB8AC3E}">
        <p14:creationId xmlns:p14="http://schemas.microsoft.com/office/powerpoint/2010/main" val="282565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769" y="41033"/>
            <a:ext cx="10515600" cy="665930"/>
          </a:xfrm>
        </p:spPr>
        <p:txBody>
          <a:bodyPr>
            <a:normAutofit/>
          </a:bodyPr>
          <a:lstStyle/>
          <a:p>
            <a:r>
              <a:rPr lang="en-US" sz="3200">
                <a:solidFill>
                  <a:srgbClr val="4964A2"/>
                </a:solidFill>
                <a:latin typeface="Arial" panose="020B0604020202020204" pitchFamily="34" charset="0"/>
                <a:ea typeface="+mn-ea"/>
              </a:rPr>
              <a:t>Visit Overview Continued</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136031" y="706963"/>
            <a:ext cx="11745157" cy="4304641"/>
          </a:xfrm>
        </p:spPr>
        <p:txBody>
          <a:bodyPr vert="horz" lIns="91440" tIns="45720" rIns="91440" bIns="45720" rtlCol="0" anchor="t">
            <a:noAutofit/>
          </a:bodyPr>
          <a:lstStyle/>
          <a:p>
            <a:pPr lvl="1" indent="0">
              <a:buNone/>
            </a:pPr>
            <a:endParaRPr lang="en-US" sz="2400">
              <a:latin typeface="Arial" panose="020B0604020202020204" pitchFamily="34" charset="0"/>
              <a:ea typeface="+mn-ea"/>
              <a:cs typeface="Arial" panose="020B0604020202020204" pitchFamily="34" charset="0"/>
            </a:endParaRPr>
          </a:p>
          <a:p>
            <a:pPr marL="173038" lvl="1" indent="3175"/>
            <a:r>
              <a:rPr lang="en-US" sz="2400">
                <a:latin typeface="Arial" panose="020B0604020202020204" pitchFamily="34" charset="0"/>
                <a:ea typeface="+mn-ea"/>
                <a:cs typeface="Arial" panose="020B0604020202020204" pitchFamily="34" charset="0"/>
              </a:rPr>
              <a:t>Identifiers used for matching logic</a:t>
            </a:r>
          </a:p>
          <a:p>
            <a:pPr marL="914400" lvl="2" indent="-284163"/>
            <a:r>
              <a:rPr lang="en-US" sz="2400">
                <a:latin typeface="Arial" panose="020B0604020202020204" pitchFamily="34" charset="0"/>
                <a:ea typeface="+mn-ea"/>
                <a:cs typeface="Arial" panose="020B0604020202020204" pitchFamily="34" charset="0"/>
              </a:rPr>
              <a:t>ProviderID value: 6-10 Digit User ID provided during self-registration</a:t>
            </a:r>
          </a:p>
          <a:p>
            <a:pPr marL="914400" lvl="2" indent="-284163"/>
            <a:r>
              <a:rPr lang="en-US" sz="2400">
                <a:latin typeface="Arial" panose="020B0604020202020204" pitchFamily="34" charset="0"/>
                <a:ea typeface="+mn-ea"/>
                <a:cs typeface="Arial" panose="020B0604020202020204" pitchFamily="34" charset="0"/>
              </a:rPr>
              <a:t>VisitOtherID value: ID from Alternate EVV Vendor system</a:t>
            </a:r>
          </a:p>
          <a:p>
            <a:pPr marL="914400" lvl="2" indent="-284163"/>
            <a:r>
              <a:rPr lang="en-US" sz="2400">
                <a:latin typeface="Arial" panose="020B0604020202020204" pitchFamily="34" charset="0"/>
                <a:ea typeface="+mn-ea"/>
                <a:cs typeface="Arial" panose="020B0604020202020204" pitchFamily="34" charset="0"/>
              </a:rPr>
              <a:t>ClientIdentifier:  8 Digit + 1 Alpha Client Identification Number (CIN) or 7 Digit Universal Client Identifier (UCI)</a:t>
            </a:r>
          </a:p>
          <a:p>
            <a:pPr marL="914400" lvl="2" indent="-284163"/>
            <a:r>
              <a:rPr lang="en-US" sz="2400">
                <a:latin typeface="Arial" panose="020B0604020202020204" pitchFamily="34" charset="0"/>
                <a:ea typeface="+mn-ea"/>
                <a:cs typeface="Arial" panose="020B0604020202020204" pitchFamily="34" charset="0"/>
              </a:rPr>
              <a:t>EmployeeIdentifier: Provider’s 1-9 Digit Unique Identifier</a:t>
            </a:r>
          </a:p>
          <a:p>
            <a:pPr lvl="2" indent="0">
              <a:buNone/>
            </a:pPr>
            <a:endParaRPr lang="en-US" sz="2400" i="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5121EA4-CAB6-49F7-ACA3-CD6EF3548E75}"/>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22</a:t>
            </a:fld>
            <a:endParaRPr lang="en-US"/>
          </a:p>
        </p:txBody>
      </p:sp>
    </p:spTree>
    <p:extLst>
      <p:ext uri="{BB962C8B-B14F-4D97-AF65-F5344CB8AC3E}">
        <p14:creationId xmlns:p14="http://schemas.microsoft.com/office/powerpoint/2010/main" val="60290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20131" y="-9589"/>
            <a:ext cx="10515600" cy="728218"/>
          </a:xfrm>
        </p:spPr>
        <p:txBody>
          <a:bodyPr>
            <a:normAutofit/>
          </a:bodyPr>
          <a:lstStyle/>
          <a:p>
            <a:r>
              <a:rPr lang="en-US" sz="3200" dirty="0">
                <a:solidFill>
                  <a:srgbClr val="4964A2"/>
                </a:solidFill>
                <a:latin typeface="Arial" panose="020B0604020202020204" pitchFamily="34" charset="0"/>
                <a:ea typeface="+mn-ea"/>
              </a:rPr>
              <a:t>Visit Overview Continued</a:t>
            </a:r>
          </a:p>
        </p:txBody>
      </p:sp>
      <p:sp>
        <p:nvSpPr>
          <p:cNvPr id="4" name="Content Placeholder 2">
            <a:extLst>
              <a:ext uri="{FF2B5EF4-FFF2-40B4-BE49-F238E27FC236}">
                <a16:creationId xmlns:a16="http://schemas.microsoft.com/office/drawing/2014/main" id="{BFC445D1-560C-41C0-936E-CD37591A2A04}"/>
              </a:ext>
            </a:extLst>
          </p:cNvPr>
          <p:cNvSpPr txBox="1">
            <a:spLocks/>
          </p:cNvSpPr>
          <p:nvPr/>
        </p:nvSpPr>
        <p:spPr>
          <a:xfrm>
            <a:off x="106531" y="1094145"/>
            <a:ext cx="11530411" cy="487763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Tx/>
              <a:buBlip>
                <a:blip r:embed="rId2"/>
              </a:buBlip>
              <a:defRPr sz="22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Clr>
                <a:srgbClr val="4E62B2"/>
              </a:buClr>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marR="0" lvl="1" indent="3175" algn="l" defTabSz="914400" rtl="0" eaLnBrk="1" fontAlgn="auto" latinLnBrk="0" hangingPunct="1">
              <a:lnSpc>
                <a:spcPct val="90000"/>
              </a:lnSpc>
              <a:spcBef>
                <a:spcPts val="500"/>
              </a:spcBef>
              <a:spcAft>
                <a:spcPts val="0"/>
              </a:spcAft>
              <a:buClrTx/>
              <a:buSzTx/>
              <a:buFontTx/>
              <a:buBlip>
                <a:blip r:embed="rId2"/>
              </a:buBlip>
              <a:tabLst/>
              <a:defRPr/>
            </a:pPr>
            <a:r>
              <a:rPr lang="en-US" sz="2400" dirty="0">
                <a:latin typeface="Arial" panose="020B0604020202020204" pitchFamily="34" charset="0"/>
                <a:ea typeface="+mn-ea"/>
                <a:cs typeface="Arial" panose="020B0604020202020204" pitchFamily="34" charset="0"/>
              </a:rPr>
              <a:t>Procedure code validation</a:t>
            </a:r>
          </a:p>
          <a:p>
            <a:pPr marL="973138" lvl="2" indent="-342900">
              <a:buClr>
                <a:schemeClr val="accent1">
                  <a:lumMod val="75000"/>
                </a:schemeClr>
              </a:buClr>
              <a:defRPr/>
            </a:pPr>
            <a:r>
              <a:rPr lang="en-US" sz="2400" dirty="0">
                <a:latin typeface="Arial" panose="020B0604020202020204" pitchFamily="34" charset="0"/>
                <a:ea typeface="+mn-ea"/>
                <a:cs typeface="Arial" panose="020B0604020202020204" pitchFamily="34" charset="0"/>
              </a:rPr>
              <a:t>PayerID, PayerProgram, &amp; ProcedureCode must match to a valid record as listed in the specification.</a:t>
            </a:r>
          </a:p>
          <a:p>
            <a:pPr marL="1485900" marR="0" lvl="2" indent="-342900" algn="l" defTabSz="914400" rtl="0" eaLnBrk="1" fontAlgn="auto" latinLnBrk="0" hangingPunct="1">
              <a:lnSpc>
                <a:spcPct val="90000"/>
              </a:lnSpc>
              <a:spcBef>
                <a:spcPts val="500"/>
              </a:spcBef>
              <a:spcAft>
                <a:spcPts val="0"/>
              </a:spcAft>
              <a:buClr>
                <a:srgbClr val="4E62B2"/>
              </a:buClr>
              <a:buSzTx/>
              <a:buFont typeface="Arial" panose="020B0604020202020204" pitchFamily="34" charset="0"/>
              <a:buChar char="•"/>
              <a:tabLst/>
              <a:defRPr/>
            </a:pPr>
            <a:endParaRPr lang="en-US" sz="2400" dirty="0">
              <a:latin typeface="Arial" panose="020B0604020202020204" pitchFamily="34" charset="0"/>
              <a:ea typeface="+mn-ea"/>
              <a:cs typeface="Arial" panose="020B0604020202020204" pitchFamily="34" charset="0"/>
            </a:endParaRPr>
          </a:p>
          <a:p>
            <a:pPr marL="173038" marR="0" lvl="1" indent="0" algn="l" defTabSz="914400" rtl="0" eaLnBrk="1" fontAlgn="auto" latinLnBrk="0" hangingPunct="1">
              <a:lnSpc>
                <a:spcPct val="90000"/>
              </a:lnSpc>
              <a:spcBef>
                <a:spcPts val="500"/>
              </a:spcBef>
              <a:spcAft>
                <a:spcPts val="0"/>
              </a:spcAft>
              <a:buClrTx/>
              <a:buSzTx/>
              <a:buFontTx/>
              <a:buBlip>
                <a:blip r:embed="rId2"/>
              </a:buBlip>
              <a:tabLst/>
              <a:defRPr/>
            </a:pPr>
            <a:r>
              <a:rPr lang="en-US" sz="2400" dirty="0" err="1">
                <a:latin typeface="Arial" panose="020B0604020202020204" pitchFamily="34" charset="0"/>
                <a:ea typeface="+mn-ea"/>
                <a:cs typeface="Arial" panose="020B0604020202020204" pitchFamily="34" charset="0"/>
              </a:rPr>
              <a:t>ClientIdentifier</a:t>
            </a:r>
            <a:r>
              <a:rPr lang="en-US" sz="2400" dirty="0">
                <a:latin typeface="Arial" panose="020B0604020202020204" pitchFamily="34" charset="0"/>
                <a:ea typeface="+mn-ea"/>
                <a:cs typeface="Arial" panose="020B0604020202020204" pitchFamily="34" charset="0"/>
              </a:rPr>
              <a:t> must match to existing client record</a:t>
            </a:r>
          </a:p>
          <a:p>
            <a:pPr marL="973138" lvl="2" indent="-342900">
              <a:buClr>
                <a:schemeClr val="accent1">
                  <a:lumMod val="75000"/>
                </a:schemeClr>
              </a:buClr>
              <a:defRPr/>
            </a:pPr>
            <a:r>
              <a:rPr lang="en-US" sz="2400" dirty="0">
                <a:latin typeface="Arial" panose="020B0604020202020204" pitchFamily="34" charset="0"/>
                <a:cs typeface="Arial" panose="020B0604020202020204" pitchFamily="34" charset="0"/>
              </a:rPr>
              <a:t>Error Message: “</a:t>
            </a:r>
            <a:r>
              <a:rPr lang="en-US" sz="2400" dirty="0" err="1">
                <a:latin typeface="Arial" panose="020B0604020202020204" pitchFamily="34" charset="0"/>
                <a:cs typeface="Arial" panose="020B0604020202020204" pitchFamily="34" charset="0"/>
              </a:rPr>
              <a:t>Client_ID</a:t>
            </a:r>
            <a:r>
              <a:rPr lang="en-US" sz="2400" dirty="0">
                <a:latin typeface="Arial" panose="020B0604020202020204" pitchFamily="34" charset="0"/>
                <a:cs typeface="Arial" panose="020B0604020202020204" pitchFamily="34" charset="0"/>
              </a:rPr>
              <a:t> Not Found” will post if a Client record has not been successfully processed.</a:t>
            </a:r>
          </a:p>
          <a:p>
            <a:pPr lvl="3" indent="0">
              <a:buClr>
                <a:srgbClr val="4964A2"/>
              </a:buClr>
              <a:buNone/>
            </a:pPr>
            <a:endParaRPr lang="en-US" sz="2400" dirty="0">
              <a:latin typeface="Arial" panose="020B0604020202020204" pitchFamily="34" charset="0"/>
              <a:ea typeface="+mn-ea"/>
              <a:cs typeface="Arial" panose="020B0604020202020204" pitchFamily="34" charset="0"/>
            </a:endParaRPr>
          </a:p>
          <a:p>
            <a:pPr marL="173038" lvl="1" indent="3175">
              <a:defRPr/>
            </a:pPr>
            <a:r>
              <a:rPr lang="en-US" sz="2400" dirty="0">
                <a:latin typeface="Arial" panose="020B0604020202020204" pitchFamily="34" charset="0"/>
                <a:ea typeface="+mn-ea"/>
                <a:cs typeface="Arial" panose="020B0604020202020204" pitchFamily="34" charset="0"/>
              </a:rPr>
              <a:t>EmployeeIdentifier must match to existing employee record.</a:t>
            </a:r>
          </a:p>
          <a:p>
            <a:pPr marL="1028700" marR="0" lvl="1" indent="-342900" algn="l" defTabSz="914400" rtl="0" eaLnBrk="1" fontAlgn="auto" latinLnBrk="0" hangingPunct="1">
              <a:lnSpc>
                <a:spcPct val="90000"/>
              </a:lnSpc>
              <a:spcBef>
                <a:spcPts val="500"/>
              </a:spcBef>
              <a:spcAft>
                <a:spcPts val="0"/>
              </a:spcAft>
              <a:buClrTx/>
              <a:buSzTx/>
              <a:buFontTx/>
              <a:buBlip>
                <a:blip r:embed="rId2"/>
              </a:buBlip>
              <a:tabLst/>
              <a:defRPr/>
            </a:pPr>
            <a:endParaRPr lang="en-US" sz="2400" dirty="0">
              <a:latin typeface="Arial" panose="020B0604020202020204" pitchFamily="34" charset="0"/>
              <a:ea typeface="+mn-ea"/>
              <a:cs typeface="Arial" panose="020B0604020202020204" pitchFamily="34" charset="0"/>
            </a:endParaRPr>
          </a:p>
          <a:p>
            <a:pPr marL="173038" lvl="1" indent="3175">
              <a:defRPr/>
            </a:pPr>
            <a:r>
              <a:rPr lang="en-US" sz="2400" dirty="0">
                <a:latin typeface="Arial" panose="020B0604020202020204" pitchFamily="34" charset="0"/>
                <a:ea typeface="+mn-ea"/>
                <a:cs typeface="Arial" panose="020B0604020202020204" pitchFamily="34" charset="0"/>
              </a:rPr>
              <a:t>Optional segments are required based on the condition for the segment.  </a:t>
            </a:r>
          </a:p>
          <a:p>
            <a:pPr marL="973138" lvl="2" indent="-342900">
              <a:defRPr/>
            </a:pPr>
            <a:r>
              <a:rPr lang="en-US" sz="2400" dirty="0">
                <a:latin typeface="Arial" panose="020B0604020202020204" pitchFamily="34" charset="0"/>
                <a:ea typeface="+mn-ea"/>
                <a:cs typeface="Arial" panose="020B0604020202020204" pitchFamily="34" charset="0"/>
              </a:rPr>
              <a:t>Example: When a change is required for a visit previously sent to the CalEVV, the updated visit will require the </a:t>
            </a:r>
            <a:r>
              <a:rPr lang="en-US" sz="2400" dirty="0" err="1">
                <a:latin typeface="Arial" panose="020B0604020202020204" pitchFamily="34" charset="0"/>
                <a:ea typeface="+mn-ea"/>
                <a:cs typeface="Arial" panose="020B0604020202020204" pitchFamily="34" charset="0"/>
              </a:rPr>
              <a:t>VisitChange</a:t>
            </a:r>
            <a:r>
              <a:rPr lang="en-US" sz="2400" dirty="0">
                <a:latin typeface="Arial" panose="020B0604020202020204" pitchFamily="34" charset="0"/>
                <a:ea typeface="+mn-ea"/>
                <a:cs typeface="Arial" panose="020B0604020202020204" pitchFamily="34" charset="0"/>
              </a:rPr>
              <a:t> Segment.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0287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826B675-F95E-47DE-9188-F9CB47745EAB}"/>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23</a:t>
            </a:fld>
            <a:endParaRPr lang="en-US"/>
          </a:p>
        </p:txBody>
      </p:sp>
    </p:spTree>
    <p:extLst>
      <p:ext uri="{BB962C8B-B14F-4D97-AF65-F5344CB8AC3E}">
        <p14:creationId xmlns:p14="http://schemas.microsoft.com/office/powerpoint/2010/main" val="335139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AD1A-9500-4F7F-BB97-47FEFC85EEBC}"/>
              </a:ext>
            </a:extLst>
          </p:cNvPr>
          <p:cNvSpPr>
            <a:spLocks noGrp="1"/>
          </p:cNvSpPr>
          <p:nvPr>
            <p:ph type="title"/>
          </p:nvPr>
        </p:nvSpPr>
        <p:spPr>
          <a:xfrm>
            <a:off x="150558" y="161036"/>
            <a:ext cx="6467482" cy="742862"/>
          </a:xfrm>
        </p:spPr>
        <p:txBody>
          <a:bodyPr vert="horz" lIns="91440" tIns="45720" rIns="91440" bIns="45720" rtlCol="0" anchor="ctr">
            <a:normAutofit/>
          </a:bodyPr>
          <a:lstStyle/>
          <a:p>
            <a:r>
              <a:rPr lang="en-US" sz="3200" dirty="0">
                <a:solidFill>
                  <a:srgbClr val="4964A2"/>
                </a:solidFill>
                <a:latin typeface="Arial" panose="020B0604020202020204" pitchFamily="34" charset="0"/>
                <a:ea typeface="+mn-ea"/>
              </a:rPr>
              <a:t>Visit Overview Continued</a:t>
            </a:r>
            <a:endParaRPr lang="en-US" sz="3200" dirty="0">
              <a:solidFill>
                <a:schemeClr val="tx1"/>
              </a:solidFill>
              <a:latin typeface="Scandia" panose="020B0603050000020004" pitchFamily="34" charset="0"/>
              <a:cs typeface="+mj-cs"/>
            </a:endParaRPr>
          </a:p>
        </p:txBody>
      </p:sp>
      <p:sp>
        <p:nvSpPr>
          <p:cNvPr id="3" name="Slide Number Placeholder 2">
            <a:extLst>
              <a:ext uri="{FF2B5EF4-FFF2-40B4-BE49-F238E27FC236}">
                <a16:creationId xmlns:a16="http://schemas.microsoft.com/office/drawing/2014/main" id="{5BF462B0-3EA8-4E3F-A22B-5C17CCD5426A}"/>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24</a:t>
            </a:fld>
            <a:endParaRPr lang="en-US"/>
          </a:p>
        </p:txBody>
      </p:sp>
      <p:sp>
        <p:nvSpPr>
          <p:cNvPr id="6" name="Content Placeholder 5">
            <a:extLst>
              <a:ext uri="{FF2B5EF4-FFF2-40B4-BE49-F238E27FC236}">
                <a16:creationId xmlns:a16="http://schemas.microsoft.com/office/drawing/2014/main" id="{732E81FD-3CF0-DB1E-5509-1D94CD8BBDCA}"/>
              </a:ext>
            </a:extLst>
          </p:cNvPr>
          <p:cNvSpPr>
            <a:spLocks noGrp="1"/>
          </p:cNvSpPr>
          <p:nvPr>
            <p:ph idx="1"/>
          </p:nvPr>
        </p:nvSpPr>
        <p:spPr>
          <a:xfrm>
            <a:off x="0" y="1076324"/>
            <a:ext cx="12035118" cy="5068982"/>
          </a:xfrm>
        </p:spPr>
        <p:txBody>
          <a:bodyPr vert="horz" lIns="91440" tIns="45720" rIns="91440" bIns="45720" rtlCol="0" anchor="t">
            <a:normAutofit fontScale="85000" lnSpcReduction="20000"/>
          </a:bodyPr>
          <a:lstStyle/>
          <a:p>
            <a:pPr marL="1028700" lvl="1" indent="-342900">
              <a:lnSpc>
                <a:spcPct val="110000"/>
              </a:lnSpc>
              <a:defRPr/>
            </a:pPr>
            <a:r>
              <a:rPr lang="en-US" sz="2600" dirty="0">
                <a:latin typeface="Arial" panose="020B0604020202020204" pitchFamily="34" charset="0"/>
                <a:cs typeface="Arial" panose="020B0604020202020204" pitchFamily="34" charset="0"/>
              </a:rPr>
              <a:t>The Alternate EVV system is expected to be able to handle a visit that crosses calendar days for a maximum of 24 hours.</a:t>
            </a:r>
          </a:p>
          <a:p>
            <a:pPr marL="1028700" lvl="1" indent="-342900">
              <a:lnSpc>
                <a:spcPct val="110000"/>
              </a:lnSpc>
              <a:defRPr/>
            </a:pPr>
            <a:endParaRPr lang="en-US" sz="2600" dirty="0">
              <a:latin typeface="Arial" panose="020B0604020202020204" pitchFamily="34" charset="0"/>
              <a:cs typeface="Arial" panose="020B0604020202020204" pitchFamily="34" charset="0"/>
            </a:endParaRPr>
          </a:p>
          <a:p>
            <a:pPr marL="1028700" lvl="1" indent="-342900">
              <a:lnSpc>
                <a:spcPct val="110000"/>
              </a:lnSpc>
              <a:defRPr/>
            </a:pPr>
            <a:r>
              <a:rPr lang="en-US" sz="2600" dirty="0" err="1">
                <a:latin typeface="Arial" panose="020B0604020202020204" pitchFamily="34" charset="0"/>
                <a:cs typeface="Arial" panose="020B0604020202020204" pitchFamily="34" charset="0"/>
              </a:rPr>
              <a:t>AdjInDateTime</a:t>
            </a:r>
            <a:r>
              <a:rPr lang="en-US" sz="2600" dirty="0">
                <a:latin typeface="Arial" panose="020B0604020202020204" pitchFamily="34" charset="0"/>
                <a:cs typeface="Arial" panose="020B0604020202020204" pitchFamily="34" charset="0"/>
              </a:rPr>
              <a:t> and AdjOutDateTime elements </a:t>
            </a:r>
          </a:p>
          <a:p>
            <a:pPr marL="1485900" lvl="2" indent="-342900">
              <a:lnSpc>
                <a:spcPct val="110000"/>
              </a:lnSpc>
              <a:defRPr/>
            </a:pPr>
            <a:r>
              <a:rPr lang="en-US" sz="2600" dirty="0">
                <a:latin typeface="Arial" panose="020B0604020202020204" pitchFamily="34" charset="0"/>
                <a:cs typeface="Arial" panose="020B0604020202020204" pitchFamily="34" charset="0"/>
              </a:rPr>
              <a:t>only be sent with a value if the time provided in the Call segment is adjusted</a:t>
            </a:r>
          </a:p>
          <a:p>
            <a:pPr marL="1485900" lvl="2" indent="-342900">
              <a:lnSpc>
                <a:spcPct val="110000"/>
              </a:lnSpc>
              <a:defRPr/>
            </a:pPr>
            <a:r>
              <a:rPr lang="en-US" sz="2600" dirty="0">
                <a:latin typeface="Arial" panose="020B0604020202020204" pitchFamily="34" charset="0"/>
                <a:cs typeface="Arial" panose="020B0604020202020204" pitchFamily="34" charset="0"/>
              </a:rPr>
              <a:t>include a change log and reason code for the adjustment. </a:t>
            </a:r>
          </a:p>
          <a:p>
            <a:pPr marL="1028700" lvl="1" indent="-342900">
              <a:lnSpc>
                <a:spcPct val="110000"/>
              </a:lnSpc>
              <a:defRPr/>
            </a:pPr>
            <a:endParaRPr lang="en-US" sz="2600" dirty="0">
              <a:latin typeface="Arial" panose="020B0604020202020204" pitchFamily="34" charset="0"/>
              <a:cs typeface="Arial" panose="020B0604020202020204" pitchFamily="34" charset="0"/>
            </a:endParaRPr>
          </a:p>
          <a:p>
            <a:pPr marL="1028700" lvl="1" indent="-342900">
              <a:lnSpc>
                <a:spcPct val="110000"/>
              </a:lnSpc>
              <a:defRPr/>
            </a:pPr>
            <a:r>
              <a:rPr lang="en-US" sz="2600" dirty="0">
                <a:latin typeface="Arial" panose="020B0604020202020204" pitchFamily="34" charset="0"/>
                <a:cs typeface="Arial" panose="020B0604020202020204" pitchFamily="34" charset="0"/>
              </a:rPr>
              <a:t>Changes and Acknowledgements</a:t>
            </a:r>
          </a:p>
          <a:p>
            <a:pPr marL="1485900" lvl="2" indent="-342900">
              <a:lnSpc>
                <a:spcPct val="110000"/>
              </a:lnSpc>
              <a:defRPr/>
            </a:pPr>
            <a:r>
              <a:rPr lang="en-US" sz="2600" dirty="0">
                <a:latin typeface="Arial" panose="020B0604020202020204" pitchFamily="34" charset="0"/>
                <a:cs typeface="Arial" panose="020B0604020202020204" pitchFamily="34" charset="0"/>
              </a:rPr>
              <a:t>Send change log and reason codes for adjustments or acknowledgements on the initial transmission of a visit.</a:t>
            </a:r>
          </a:p>
          <a:p>
            <a:pPr marL="1485900" lvl="2" indent="-342900">
              <a:lnSpc>
                <a:spcPct val="110000"/>
              </a:lnSpc>
              <a:defRPr/>
            </a:pPr>
            <a:r>
              <a:rPr lang="en-US" sz="2600" dirty="0">
                <a:latin typeface="Arial" panose="020B0604020202020204" pitchFamily="34" charset="0"/>
                <a:cs typeface="Arial" panose="020B0604020202020204" pitchFamily="34" charset="0"/>
              </a:rPr>
              <a:t>Send change log and reason codes for changes on a subsequent transmission of a visit.</a:t>
            </a:r>
          </a:p>
          <a:p>
            <a:pPr marL="1485900" lvl="2" indent="-342900">
              <a:lnSpc>
                <a:spcPct val="110000"/>
              </a:lnSpc>
              <a:defRPr/>
            </a:pPr>
            <a:r>
              <a:rPr lang="en-US" sz="2600" dirty="0">
                <a:latin typeface="Arial" panose="020B0604020202020204" pitchFamily="34" charset="0"/>
                <a:cs typeface="Arial" panose="020B0604020202020204" pitchFamily="34" charset="0"/>
              </a:rPr>
              <a:t>Send a change log and reason code for all acknowledgements of non-fixable exceptions. </a:t>
            </a:r>
          </a:p>
          <a:p>
            <a:pPr marL="1485900" lvl="2" indent="-342900">
              <a:lnSpc>
                <a:spcPct val="150000"/>
              </a:lnSpc>
              <a:defRPr/>
            </a:pPr>
            <a:endParaRPr lang="en-US" sz="1800" dirty="0">
              <a:latin typeface="Lato Light" panose="020F0302020204030203" pitchFamily="34" charset="0"/>
            </a:endParaRPr>
          </a:p>
        </p:txBody>
      </p:sp>
    </p:spTree>
    <p:extLst>
      <p:ext uri="{BB962C8B-B14F-4D97-AF65-F5344CB8AC3E}">
        <p14:creationId xmlns:p14="http://schemas.microsoft.com/office/powerpoint/2010/main" val="4060598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7A53-92A3-4CE2-B684-2B45D2603B6F}"/>
              </a:ext>
            </a:extLst>
          </p:cNvPr>
          <p:cNvSpPr>
            <a:spLocks noGrp="1"/>
          </p:cNvSpPr>
          <p:nvPr>
            <p:ph type="title"/>
          </p:nvPr>
        </p:nvSpPr>
        <p:spPr>
          <a:xfrm>
            <a:off x="0" y="0"/>
            <a:ext cx="10548918" cy="674688"/>
          </a:xfrm>
        </p:spPr>
        <p:txBody>
          <a:bodyPr>
            <a:normAutofit/>
          </a:bodyPr>
          <a:lstStyle/>
          <a:p>
            <a:r>
              <a:rPr lang="en-US" sz="3200">
                <a:solidFill>
                  <a:srgbClr val="4964A2"/>
                </a:solidFill>
                <a:latin typeface="Arial" panose="020B0604020202020204" pitchFamily="34" charset="0"/>
                <a:ea typeface="+mn-ea"/>
              </a:rPr>
              <a:t>Services and Modifiers</a:t>
            </a:r>
          </a:p>
        </p:txBody>
      </p:sp>
      <p:graphicFrame>
        <p:nvGraphicFramePr>
          <p:cNvPr id="5" name="Table 4">
            <a:extLst>
              <a:ext uri="{FF2B5EF4-FFF2-40B4-BE49-F238E27FC236}">
                <a16:creationId xmlns:a16="http://schemas.microsoft.com/office/drawing/2014/main" id="{1C5408C7-7A78-4851-8BFD-D725A24D2A90}"/>
              </a:ext>
            </a:extLst>
          </p:cNvPr>
          <p:cNvGraphicFramePr>
            <a:graphicFrameLocks noGrp="1"/>
          </p:cNvGraphicFramePr>
          <p:nvPr>
            <p:extLst>
              <p:ext uri="{D42A27DB-BD31-4B8C-83A1-F6EECF244321}">
                <p14:modId xmlns:p14="http://schemas.microsoft.com/office/powerpoint/2010/main" val="189681603"/>
              </p:ext>
            </p:extLst>
          </p:nvPr>
        </p:nvGraphicFramePr>
        <p:xfrm>
          <a:off x="628050" y="1043490"/>
          <a:ext cx="9920869" cy="4128091"/>
        </p:xfrm>
        <a:graphic>
          <a:graphicData uri="http://schemas.openxmlformats.org/drawingml/2006/table">
            <a:tbl>
              <a:tblPr firstRow="1"/>
              <a:tblGrid>
                <a:gridCol w="1267797">
                  <a:extLst>
                    <a:ext uri="{9D8B030D-6E8A-4147-A177-3AD203B41FA5}">
                      <a16:colId xmlns:a16="http://schemas.microsoft.com/office/drawing/2014/main" val="962095014"/>
                    </a:ext>
                  </a:extLst>
                </a:gridCol>
                <a:gridCol w="1187677">
                  <a:extLst>
                    <a:ext uri="{9D8B030D-6E8A-4147-A177-3AD203B41FA5}">
                      <a16:colId xmlns:a16="http://schemas.microsoft.com/office/drawing/2014/main" val="2356692181"/>
                    </a:ext>
                  </a:extLst>
                </a:gridCol>
                <a:gridCol w="1018009">
                  <a:extLst>
                    <a:ext uri="{9D8B030D-6E8A-4147-A177-3AD203B41FA5}">
                      <a16:colId xmlns:a16="http://schemas.microsoft.com/office/drawing/2014/main" val="2340994064"/>
                    </a:ext>
                  </a:extLst>
                </a:gridCol>
                <a:gridCol w="509004">
                  <a:extLst>
                    <a:ext uri="{9D8B030D-6E8A-4147-A177-3AD203B41FA5}">
                      <a16:colId xmlns:a16="http://schemas.microsoft.com/office/drawing/2014/main" val="3656417846"/>
                    </a:ext>
                  </a:extLst>
                </a:gridCol>
                <a:gridCol w="509004">
                  <a:extLst>
                    <a:ext uri="{9D8B030D-6E8A-4147-A177-3AD203B41FA5}">
                      <a16:colId xmlns:a16="http://schemas.microsoft.com/office/drawing/2014/main" val="4189983516"/>
                    </a:ext>
                  </a:extLst>
                </a:gridCol>
                <a:gridCol w="509004">
                  <a:extLst>
                    <a:ext uri="{9D8B030D-6E8A-4147-A177-3AD203B41FA5}">
                      <a16:colId xmlns:a16="http://schemas.microsoft.com/office/drawing/2014/main" val="180954693"/>
                    </a:ext>
                  </a:extLst>
                </a:gridCol>
                <a:gridCol w="509004">
                  <a:extLst>
                    <a:ext uri="{9D8B030D-6E8A-4147-A177-3AD203B41FA5}">
                      <a16:colId xmlns:a16="http://schemas.microsoft.com/office/drawing/2014/main" val="1540000603"/>
                    </a:ext>
                  </a:extLst>
                </a:gridCol>
                <a:gridCol w="4411370">
                  <a:extLst>
                    <a:ext uri="{9D8B030D-6E8A-4147-A177-3AD203B41FA5}">
                      <a16:colId xmlns:a16="http://schemas.microsoft.com/office/drawing/2014/main" val="2420162437"/>
                    </a:ext>
                  </a:extLst>
                </a:gridCol>
              </a:tblGrid>
              <a:tr h="1130499">
                <a:tc>
                  <a:txBody>
                    <a:bodyPr/>
                    <a:lstStyle/>
                    <a:p>
                      <a:pPr marL="0" marR="0">
                        <a:spcBef>
                          <a:spcPts val="0"/>
                        </a:spcBef>
                        <a:spcAft>
                          <a:spcPts val="0"/>
                        </a:spcAft>
                      </a:pPr>
                      <a:r>
                        <a:rPr lang="en-US" sz="1200" b="1" dirty="0">
                          <a:effectLst/>
                          <a:latin typeface="Arial" panose="020B0604020202020204" pitchFamily="34" charset="0"/>
                          <a:ea typeface="Calibri" panose="020F0502020204030204" pitchFamily="34" charset="0"/>
                          <a:cs typeface="Lato Light" panose="020F0502020204030203" pitchFamily="34" charset="0"/>
                        </a:rPr>
                        <a:t>Payer</a:t>
                      </a:r>
                      <a:endParaRPr lang="en-US" sz="11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Arial" panose="020B0604020202020204" pitchFamily="34" charset="0"/>
                          <a:ea typeface="Calibri" panose="020F0502020204030204" pitchFamily="34" charset="0"/>
                          <a:cs typeface="Lato Light" panose="020F0502020204030203" pitchFamily="34" charset="0"/>
                        </a:rPr>
                        <a:t>Program</a:t>
                      </a:r>
                      <a:endParaRPr lang="en-US" sz="110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Arial" panose="020B0604020202020204" pitchFamily="34" charset="0"/>
                          <a:ea typeface="Calibri" panose="020F0502020204030204" pitchFamily="34" charset="0"/>
                          <a:cs typeface="Lato Light" panose="020F0502020204030203" pitchFamily="34" charset="0"/>
                        </a:rPr>
                        <a:t>HCPCS Code</a:t>
                      </a:r>
                      <a:endParaRPr lang="en-US" sz="110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Bef>
                          <a:spcPts val="0"/>
                        </a:spcBef>
                        <a:spcAft>
                          <a:spcPts val="0"/>
                        </a:spcAft>
                      </a:pPr>
                      <a:r>
                        <a:rPr lang="en-US" sz="1200" b="1">
                          <a:effectLst/>
                          <a:latin typeface="Arial" panose="020B0604020202020204" pitchFamily="34" charset="0"/>
                          <a:ea typeface="Calibri" panose="020F0502020204030204" pitchFamily="34" charset="0"/>
                          <a:cs typeface="Lato Light" panose="020F0502020204030203" pitchFamily="34" charset="0"/>
                        </a:rPr>
                        <a:t>Modifier 1</a:t>
                      </a:r>
                      <a:endParaRPr lang="en-US" sz="110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Bef>
                          <a:spcPts val="0"/>
                        </a:spcBef>
                        <a:spcAft>
                          <a:spcPts val="0"/>
                        </a:spcAft>
                      </a:pPr>
                      <a:r>
                        <a:rPr lang="en-US" sz="1200" b="1">
                          <a:effectLst/>
                          <a:latin typeface="Arial" panose="020B0604020202020204" pitchFamily="34" charset="0"/>
                          <a:ea typeface="Calibri" panose="020F0502020204030204" pitchFamily="34" charset="0"/>
                          <a:cs typeface="Lato Light" panose="020F0502020204030203" pitchFamily="34" charset="0"/>
                        </a:rPr>
                        <a:t>Modifier 2</a:t>
                      </a:r>
                      <a:endParaRPr lang="en-US" sz="110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Bef>
                          <a:spcPts val="0"/>
                        </a:spcBef>
                        <a:spcAft>
                          <a:spcPts val="0"/>
                        </a:spcAft>
                      </a:pPr>
                      <a:r>
                        <a:rPr lang="en-US" sz="1200" b="1">
                          <a:effectLst/>
                          <a:latin typeface="Arial" panose="020B0604020202020204" pitchFamily="34" charset="0"/>
                          <a:ea typeface="Calibri" panose="020F0502020204030204" pitchFamily="34" charset="0"/>
                          <a:cs typeface="Lato Light" panose="020F0502020204030203" pitchFamily="34" charset="0"/>
                        </a:rPr>
                        <a:t>Modifier 3</a:t>
                      </a:r>
                      <a:endParaRPr lang="en-US" sz="110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Bef>
                          <a:spcPts val="0"/>
                        </a:spcBef>
                        <a:spcAft>
                          <a:spcPts val="0"/>
                        </a:spcAft>
                      </a:pPr>
                      <a:r>
                        <a:rPr lang="en-US" sz="1200" b="1" dirty="0">
                          <a:effectLst/>
                          <a:latin typeface="Arial" panose="020B0604020202020204" pitchFamily="34" charset="0"/>
                          <a:ea typeface="Calibri" panose="020F0502020204030204" pitchFamily="34" charset="0"/>
                          <a:cs typeface="Lato Light" panose="020F0502020204030203" pitchFamily="34" charset="0"/>
                        </a:rPr>
                        <a:t>Modifier 4</a:t>
                      </a:r>
                      <a:endParaRPr lang="en-US" sz="11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effectLst/>
                          <a:latin typeface="Arial" panose="020B0604020202020204" pitchFamily="34" charset="0"/>
                          <a:ea typeface="Calibri" panose="020F0502020204030204" pitchFamily="34" charset="0"/>
                          <a:cs typeface="Lato Light" panose="020F0502020204030203" pitchFamily="34" charset="0"/>
                        </a:rPr>
                        <a:t>Service Description</a:t>
                      </a:r>
                      <a:endParaRPr lang="en-US" sz="1100" dirty="0">
                        <a:effectLst/>
                        <a:latin typeface="Lato Light" panose="020F0502020204030203" pitchFamily="34" charset="0"/>
                        <a:ea typeface="Lato Light" panose="020F0502020204030203" pitchFamily="34" charset="0"/>
                        <a:cs typeface="Lato Light" panose="020F0502020204030203"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2305379"/>
                  </a:ext>
                </a:extLst>
              </a:tr>
              <a:tr h="230584">
                <a:tc>
                  <a:txBody>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Lato Light" panose="020F0302020204030203" pitchFamily="34" charset="0"/>
                        </a:rPr>
                        <a:t>CACCS</a:t>
                      </a:r>
                      <a:endParaRPr lang="en-US" sz="1100" dirty="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HHCS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G0156</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CCS -Hhcp-svs of aide,ea 15 min</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291148"/>
                  </a:ext>
                </a:extLst>
              </a:tr>
              <a:tr h="230584">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CACCS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HHCS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G0162</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CCS - Hhc lpn/rn obs/asses ea 15 min</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309992"/>
                  </a:ext>
                </a:extLst>
              </a:tr>
              <a:tr h="230584">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*CACCS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HHCS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S9123</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CCS - INP - RN nursing/ per hour</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208373"/>
                  </a:ext>
                </a:extLst>
              </a:tr>
              <a:tr h="230584">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*CACCS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HHCS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S9124</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CCS - INP - LPN/LVN/ per hour</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317939"/>
                  </a:ext>
                </a:extLst>
              </a:tr>
              <a:tr h="230584">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*CACCS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HHCS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T1030</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CCS - INP - RN shared nursing</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940441"/>
                  </a:ext>
                </a:extLst>
              </a:tr>
              <a:tr h="230584">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*CACCS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HHCS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T1031</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CCS - INP - LPN/LVN shared nursing</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175126"/>
                  </a:ext>
                </a:extLst>
              </a:tr>
              <a:tr h="230584">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CACCS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HHCS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Lato Light" panose="020F0302020204030203" pitchFamily="34" charset="0"/>
                        </a:rPr>
                        <a:t>G0299</a:t>
                      </a:r>
                      <a:endParaRPr lang="en-US" sz="1100" dirty="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CCS - Hhs/hospice of rn ea 15 min</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077980"/>
                  </a:ext>
                </a:extLst>
              </a:tr>
              <a:tr h="230584">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CACCS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HHCS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G0300</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CCS - Hhs/hospice of lpn ea 15 min</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17597"/>
                  </a:ext>
                </a:extLst>
              </a:tr>
              <a:tr h="230584">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CACCS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HHCS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T1002</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CCS - Rn services up to 15 min</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484825"/>
                  </a:ext>
                </a:extLst>
              </a:tr>
              <a:tr h="230584">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CADDS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PCS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Z9027</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RC Homemaker 858</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9390019"/>
                  </a:ext>
                </a:extLst>
              </a:tr>
              <a:tr h="230584">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CADDS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PCS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Z9028</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RC Homemaker Service 860</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379408"/>
                  </a:ext>
                </a:extLst>
              </a:tr>
              <a:tr h="230584">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CADDS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PCS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Z9029</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RC In-Home Respite Service Agency 862</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13608"/>
                  </a:ext>
                </a:extLst>
              </a:tr>
              <a:tr h="230584">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CADDS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PCS</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Z9030</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Calibri" panose="020F0502020204030204" pitchFamily="34" charset="0"/>
                          <a:cs typeface="Lato Light" panose="020F0302020204030203" pitchFamily="34" charset="0"/>
                        </a:rPr>
                        <a:t> </a:t>
                      </a:r>
                      <a:endParaRPr lang="en-US" sz="110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Lato Light" panose="020F0302020204030203" pitchFamily="34" charset="0"/>
                        </a:rPr>
                        <a:t>RC In-Home Respite Worker 864</a:t>
                      </a:r>
                      <a:endParaRPr lang="en-US" sz="1100" dirty="0">
                        <a:effectLst/>
                        <a:latin typeface="Lato Light" panose="020F0302020204030203" pitchFamily="34" charset="0"/>
                        <a:ea typeface="Lato Light" panose="020F0302020204030203" pitchFamily="34" charset="0"/>
                        <a:cs typeface="Lato Light" panose="020F030202020403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813447"/>
                  </a:ext>
                </a:extLst>
              </a:tr>
            </a:tbl>
          </a:graphicData>
        </a:graphic>
      </p:graphicFrame>
      <p:sp>
        <p:nvSpPr>
          <p:cNvPr id="6" name="TextBox 5">
            <a:extLst>
              <a:ext uri="{FF2B5EF4-FFF2-40B4-BE49-F238E27FC236}">
                <a16:creationId xmlns:a16="http://schemas.microsoft.com/office/drawing/2014/main" id="{38FD39B5-B167-40D5-9BBF-FCFA60D74709}"/>
              </a:ext>
            </a:extLst>
          </p:cNvPr>
          <p:cNvSpPr txBox="1"/>
          <p:nvPr/>
        </p:nvSpPr>
        <p:spPr>
          <a:xfrm>
            <a:off x="304050" y="581825"/>
            <a:ext cx="6096000" cy="400110"/>
          </a:xfrm>
          <a:prstGeom prst="rect">
            <a:avLst/>
          </a:prstGeom>
          <a:noFill/>
        </p:spPr>
        <p:txBody>
          <a:bodyPr wrap="square">
            <a:spAutoFit/>
          </a:bodyPr>
          <a:lstStyle/>
          <a:p>
            <a:pPr marL="0" marR="0">
              <a:spcBef>
                <a:spcPts val="0"/>
              </a:spcBef>
              <a:spcAft>
                <a:spcPts val="1200"/>
              </a:spcAft>
            </a:pPr>
            <a:r>
              <a:rPr lang="en-US" sz="2000" b="1" kern="0" dirty="0">
                <a:effectLst/>
                <a:latin typeface="Arial" panose="020B0604020202020204" pitchFamily="34" charset="0"/>
                <a:ea typeface="Lato" panose="020F0502020204030203" pitchFamily="34" charset="0"/>
                <a:cs typeface="Arial" panose="020B0604020202020204" pitchFamily="34" charset="0"/>
              </a:rPr>
              <a:t>Appendix 2: Services + Modifiers</a:t>
            </a:r>
            <a:endParaRPr lang="en-US" sz="2000" b="1" kern="0" dirty="0">
              <a:effectLst/>
              <a:latin typeface="Arial" panose="020B0604020202020204" pitchFamily="34" charset="0"/>
              <a:ea typeface="Lato" panose="020F0502020204030203" pitchFamily="34" charset="0"/>
              <a:cs typeface="Lato" panose="020F0502020204030203" pitchFamily="34" charset="0"/>
            </a:endParaRPr>
          </a:p>
        </p:txBody>
      </p:sp>
      <p:sp>
        <p:nvSpPr>
          <p:cNvPr id="3" name="Slide Number Placeholder 2">
            <a:extLst>
              <a:ext uri="{FF2B5EF4-FFF2-40B4-BE49-F238E27FC236}">
                <a16:creationId xmlns:a16="http://schemas.microsoft.com/office/drawing/2014/main" id="{1FE9FAE1-C43B-4395-82BF-DF22D5182F6C}"/>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25</a:t>
            </a:fld>
            <a:endParaRPr lang="en-US"/>
          </a:p>
        </p:txBody>
      </p:sp>
      <p:sp>
        <p:nvSpPr>
          <p:cNvPr id="8" name="TextBox 7">
            <a:extLst>
              <a:ext uri="{FF2B5EF4-FFF2-40B4-BE49-F238E27FC236}">
                <a16:creationId xmlns:a16="http://schemas.microsoft.com/office/drawing/2014/main" id="{B3BA2128-C63E-8DE2-5D3C-C2B78D182E08}"/>
              </a:ext>
            </a:extLst>
          </p:cNvPr>
          <p:cNvSpPr txBox="1"/>
          <p:nvPr/>
        </p:nvSpPr>
        <p:spPr>
          <a:xfrm>
            <a:off x="804085" y="5289605"/>
            <a:ext cx="9489484" cy="369332"/>
          </a:xfrm>
          <a:prstGeom prst="rect">
            <a:avLst/>
          </a:prstGeom>
          <a:noFill/>
        </p:spPr>
        <p:txBody>
          <a:bodyPr wrap="square">
            <a:spAutoFit/>
          </a:bodyPr>
          <a:lstStyle/>
          <a:p>
            <a:pPr marL="0" marR="0">
              <a:spcBef>
                <a:spcPts val="0"/>
              </a:spcBef>
              <a:spcAft>
                <a:spcPts val="1200"/>
              </a:spcAft>
            </a:pPr>
            <a:r>
              <a:rPr lang="en-US" sz="1800" dirty="0">
                <a:effectLst/>
                <a:latin typeface="Lato" panose="020F0502020204030203" pitchFamily="34" charset="0"/>
                <a:ea typeface="Lato Light" panose="020F0302020204030203" pitchFamily="34" charset="0"/>
                <a:cs typeface="Lato Light" panose="020F0302020204030203" pitchFamily="34" charset="0"/>
              </a:rPr>
              <a:t>*Services annotated with an asterisk (*) will be ready for visit transmission starting 10/5/22.</a:t>
            </a:r>
            <a:endParaRPr lang="en-US" sz="2000" b="1" kern="0" dirty="0">
              <a:effectLst/>
              <a:latin typeface="Arial" panose="020B0604020202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24291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79917" y="86344"/>
            <a:ext cx="10515600" cy="783451"/>
          </a:xfrm>
        </p:spPr>
        <p:txBody>
          <a:bodyPr>
            <a:normAutofit/>
          </a:bodyPr>
          <a:lstStyle/>
          <a:p>
            <a:r>
              <a:rPr lang="en-US" sz="3200">
                <a:solidFill>
                  <a:srgbClr val="4964A2"/>
                </a:solidFill>
                <a:latin typeface="Arial" panose="020B0604020202020204" pitchFamily="34" charset="0"/>
                <a:ea typeface="+mn-ea"/>
              </a:rPr>
              <a:t>Visit Exceptions</a:t>
            </a:r>
          </a:p>
        </p:txBody>
      </p:sp>
      <p:sp>
        <p:nvSpPr>
          <p:cNvPr id="4" name="Content Placeholder 2">
            <a:extLst>
              <a:ext uri="{FF2B5EF4-FFF2-40B4-BE49-F238E27FC236}">
                <a16:creationId xmlns:a16="http://schemas.microsoft.com/office/drawing/2014/main" id="{BFC445D1-560C-41C0-936E-CD37591A2A04}"/>
              </a:ext>
            </a:extLst>
          </p:cNvPr>
          <p:cNvSpPr txBox="1">
            <a:spLocks/>
          </p:cNvSpPr>
          <p:nvPr/>
        </p:nvSpPr>
        <p:spPr>
          <a:xfrm>
            <a:off x="378866" y="1108989"/>
            <a:ext cx="11659534" cy="161135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Tx/>
              <a:buBlip>
                <a:blip r:embed="rId2"/>
              </a:buBlip>
              <a:defRPr sz="22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Clr>
                <a:srgbClr val="4E62B2"/>
              </a:buClr>
              <a:buFont typeface="Arial" panose="020B0604020202020204" pitchFamily="34" charset="0"/>
              <a:buChar char="•"/>
              <a:defRPr sz="20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1">
                  <a:lumMod val="75000"/>
                </a:schemeClr>
              </a:buClr>
              <a:buFont typeface="Arial" panose="020B0604020202020204" pitchFamily="34" charset="0"/>
              <a:buChar char="•"/>
              <a:defRPr/>
            </a:pPr>
            <a:r>
              <a:rPr lang="en-US" sz="2400">
                <a:latin typeface="Arial" panose="020B0604020202020204" pitchFamily="34" charset="0"/>
                <a:cs typeface="Arial" panose="020B0604020202020204" pitchFamily="34" charset="0"/>
              </a:rPr>
              <a:t>Exceptions ensure data aligns to program definition for the CalEVV program.</a:t>
            </a:r>
          </a:p>
          <a:p>
            <a:pPr marL="342900" indent="-342900">
              <a:spcBef>
                <a:spcPts val="500"/>
              </a:spcBef>
              <a:buClr>
                <a:schemeClr val="accent1">
                  <a:lumMod val="75000"/>
                </a:schemeClr>
              </a:buClr>
              <a:buFont typeface="Arial" panose="020B0604020202020204" pitchFamily="34" charset="0"/>
              <a:buChar char="•"/>
              <a:defRPr/>
            </a:pPr>
            <a:r>
              <a:rPr lang="en-US" sz="2400">
                <a:latin typeface="Arial" panose="020B0604020202020204" pitchFamily="34" charset="0"/>
                <a:cs typeface="Arial" panose="020B0604020202020204" pitchFamily="34" charset="0"/>
              </a:rPr>
              <a:t>CalEVV exceptions will cause incomplete visit status; and therefore, are not acknowledgeable via the API.</a:t>
            </a:r>
          </a:p>
          <a:p>
            <a:pPr marL="342900" indent="-342900">
              <a:spcBef>
                <a:spcPts val="500"/>
              </a:spcBef>
              <a:buFont typeface="Arial" panose="020B0604020202020204" pitchFamily="34" charset="0"/>
              <a:buChar char="•"/>
              <a:defRPr/>
            </a:pPr>
            <a:r>
              <a:rPr lang="en-US" sz="2400">
                <a:latin typeface="Arial" panose="020B0604020202020204" pitchFamily="34" charset="0"/>
                <a:cs typeface="Arial" panose="020B0604020202020204" pitchFamily="34" charset="0"/>
              </a:rPr>
              <a:t>For errors, correct the missing or incorrect data and resubmit the transaction.</a:t>
            </a:r>
            <a:endParaRPr lang="en-US" sz="2400">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0287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200" b="0" i="1"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8B35EBA6-8886-40E9-90BC-DF4721FFEF61}"/>
              </a:ext>
            </a:extLst>
          </p:cNvPr>
          <p:cNvGraphicFramePr>
            <a:graphicFrameLocks noGrp="1"/>
          </p:cNvGraphicFramePr>
          <p:nvPr>
            <p:extLst>
              <p:ext uri="{D42A27DB-BD31-4B8C-83A1-F6EECF244321}">
                <p14:modId xmlns:p14="http://schemas.microsoft.com/office/powerpoint/2010/main" val="3253142617"/>
              </p:ext>
            </p:extLst>
          </p:nvPr>
        </p:nvGraphicFramePr>
        <p:xfrm>
          <a:off x="2087331" y="2905605"/>
          <a:ext cx="7337501" cy="3200400"/>
        </p:xfrm>
        <a:graphic>
          <a:graphicData uri="http://schemas.openxmlformats.org/drawingml/2006/table">
            <a:tbl>
              <a:tblPr firstRow="1">
                <a:tableStyleId>{616DA210-FB5B-4158-B5E0-FEB733F419BA}</a:tableStyleId>
              </a:tblPr>
              <a:tblGrid>
                <a:gridCol w="1873899">
                  <a:extLst>
                    <a:ext uri="{9D8B030D-6E8A-4147-A177-3AD203B41FA5}">
                      <a16:colId xmlns:a16="http://schemas.microsoft.com/office/drawing/2014/main" val="543246061"/>
                    </a:ext>
                  </a:extLst>
                </a:gridCol>
                <a:gridCol w="5463602">
                  <a:extLst>
                    <a:ext uri="{9D8B030D-6E8A-4147-A177-3AD203B41FA5}">
                      <a16:colId xmlns:a16="http://schemas.microsoft.com/office/drawing/2014/main" val="806048673"/>
                    </a:ext>
                  </a:extLst>
                </a:gridCol>
              </a:tblGrid>
              <a:tr h="51110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a:solidFill>
                            <a:schemeClr val="tx1"/>
                          </a:solidFill>
                          <a:effectLst/>
                          <a:latin typeface="Arial" panose="020B0604020202020204" pitchFamily="34" charset="0"/>
                          <a:cs typeface="Arial" panose="020B0604020202020204" pitchFamily="34" charset="0"/>
                        </a:rPr>
                        <a:t>Exception Code</a:t>
                      </a:r>
                      <a:endParaRPr lang="en-US" sz="1800" b="1" i="0" u="none" strike="noStrike">
                        <a:solidFill>
                          <a:schemeClr val="tx1"/>
                        </a:solidFill>
                        <a:effectLst/>
                        <a:latin typeface="Arial" panose="020B0604020202020204" pitchFamily="34" charset="0"/>
                        <a:cs typeface="Arial" panose="020B0604020202020204" pitchFamily="34" charset="0"/>
                      </a:endParaRPr>
                    </a:p>
                  </a:txBody>
                  <a:tcPr anchor="b"/>
                </a:tc>
                <a:tc>
                  <a:txBody>
                    <a:bodyPr/>
                    <a:lstStyle/>
                    <a:p>
                      <a:pPr marL="0" marR="0" algn="ctr">
                        <a:lnSpc>
                          <a:spcPct val="107000"/>
                        </a:lnSpc>
                        <a:spcBef>
                          <a:spcPts val="0"/>
                        </a:spcBef>
                        <a:spcAft>
                          <a:spcPts val="0"/>
                        </a:spcAft>
                      </a:pPr>
                      <a:r>
                        <a:rPr lang="en-US" sz="1800" b="1">
                          <a:solidFill>
                            <a:schemeClr val="tx1"/>
                          </a:solidFill>
                          <a:effectLst/>
                          <a:latin typeface="Arial" panose="020B0604020202020204" pitchFamily="34" charset="0"/>
                          <a:cs typeface="Arial" panose="020B0604020202020204" pitchFamily="34" charset="0"/>
                        </a:rPr>
                        <a:t>  Exception Name</a:t>
                      </a:r>
                      <a:endParaRPr lang="en-US" sz="18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280286655"/>
                  </a:ext>
                </a:extLst>
              </a:tr>
              <a:tr h="300045">
                <a:tc>
                  <a:txBody>
                    <a:bodyPr/>
                    <a:lstStyle/>
                    <a:p>
                      <a:pPr algn="ctr" fontAlgn="t"/>
                      <a:r>
                        <a:rPr lang="en-US" sz="1800" b="1" u="none" strike="noStrike">
                          <a:effectLst/>
                          <a:latin typeface="Arial" panose="020B0604020202020204" pitchFamily="34" charset="0"/>
                          <a:cs typeface="Arial" panose="020B0604020202020204" pitchFamily="34" charset="0"/>
                        </a:rPr>
                        <a:t> 0</a:t>
                      </a:r>
                      <a:endParaRPr lang="en-US" sz="1800" b="1" i="0" u="none" strike="noStrike">
                        <a:solidFill>
                          <a:srgbClr val="305496"/>
                        </a:solidFill>
                        <a:effectLst/>
                        <a:latin typeface="Arial" panose="020B060402020202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800">
                          <a:solidFill>
                            <a:srgbClr val="000000"/>
                          </a:solidFill>
                          <a:effectLst/>
                          <a:latin typeface="Arial" panose="020B0604020202020204" pitchFamily="34" charset="0"/>
                          <a:cs typeface="Arial" panose="020B0604020202020204" pitchFamily="34" charset="0"/>
                        </a:rPr>
                        <a:t> Unknown Clients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5274185"/>
                  </a:ext>
                </a:extLst>
              </a:tr>
              <a:tr h="300045">
                <a:tc>
                  <a:txBody>
                    <a:bodyPr/>
                    <a:lstStyle/>
                    <a:p>
                      <a:pPr algn="ctr" fontAlgn="t"/>
                      <a:r>
                        <a:rPr lang="en-US" sz="1800" b="1" u="none" strike="noStrike">
                          <a:effectLst/>
                          <a:latin typeface="Arial" panose="020B0604020202020204" pitchFamily="34" charset="0"/>
                          <a:cs typeface="Arial" panose="020B0604020202020204" pitchFamily="34" charset="0"/>
                        </a:rPr>
                        <a:t> 1</a:t>
                      </a:r>
                      <a:endParaRPr lang="en-US" sz="1800" b="1" i="0" u="none" strike="noStrike">
                        <a:solidFill>
                          <a:srgbClr val="305496"/>
                        </a:solidFill>
                        <a:effectLst/>
                        <a:latin typeface="Arial" panose="020B060402020202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800">
                          <a:solidFill>
                            <a:srgbClr val="000000"/>
                          </a:solidFill>
                          <a:effectLst/>
                          <a:latin typeface="Arial" panose="020B0604020202020204" pitchFamily="34" charset="0"/>
                          <a:cs typeface="Arial" panose="020B0604020202020204" pitchFamily="34" charset="0"/>
                        </a:rPr>
                        <a:t> Unknown Employees</a:t>
                      </a:r>
                      <a:endParaRPr lang="en-US" sz="1800">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68699131"/>
                  </a:ext>
                </a:extLst>
              </a:tr>
              <a:tr h="300045">
                <a:tc>
                  <a:txBody>
                    <a:bodyPr/>
                    <a:lstStyle/>
                    <a:p>
                      <a:pPr algn="ctr" fontAlgn="t"/>
                      <a:r>
                        <a:rPr lang="en-US" sz="1800" b="1" u="none" strike="noStrike">
                          <a:effectLst/>
                          <a:latin typeface="Arial" panose="020B0604020202020204" pitchFamily="34" charset="0"/>
                          <a:cs typeface="Arial" panose="020B0604020202020204" pitchFamily="34" charset="0"/>
                        </a:rPr>
                        <a:t> 2</a:t>
                      </a:r>
                      <a:endParaRPr lang="en-US" sz="1800" b="1" i="0" u="none" strike="noStrike">
                        <a:solidFill>
                          <a:srgbClr val="305496"/>
                        </a:solidFill>
                        <a:effectLst/>
                        <a:latin typeface="Arial" panose="020B060402020202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800">
                          <a:solidFill>
                            <a:srgbClr val="000000"/>
                          </a:solidFill>
                          <a:effectLst/>
                          <a:latin typeface="Arial" panose="020B0604020202020204" pitchFamily="34" charset="0"/>
                          <a:cs typeface="Arial" panose="020B0604020202020204" pitchFamily="34" charset="0"/>
                        </a:rPr>
                        <a:t> Visits Without Any Calls</a:t>
                      </a:r>
                      <a:endParaRPr lang="en-US" sz="1800">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2056768296"/>
                  </a:ext>
                </a:extLst>
              </a:tr>
              <a:tr h="300045">
                <a:tc>
                  <a:txBody>
                    <a:bodyPr/>
                    <a:lstStyle/>
                    <a:p>
                      <a:pPr marL="0" algn="ctr" defTabSz="914400" rtl="0" eaLnBrk="1" fontAlgn="t" latinLnBrk="0" hangingPunct="1"/>
                      <a:r>
                        <a:rPr lang="en-US" sz="1800" b="1" u="none" strike="noStrike" kern="1200">
                          <a:solidFill>
                            <a:schemeClr val="dk1"/>
                          </a:solidFill>
                          <a:effectLst/>
                          <a:latin typeface="Arial" panose="020B0604020202020204" pitchFamily="34" charset="0"/>
                          <a:cs typeface="Arial" panose="020B0604020202020204" pitchFamily="34" charset="0"/>
                        </a:rPr>
                        <a:t> 3</a:t>
                      </a:r>
                      <a:endParaRPr lang="en-US" sz="1800" b="1" u="none" strike="noStrike" kern="120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a:lnSpc>
                          <a:spcPct val="107000"/>
                        </a:lnSpc>
                        <a:spcBef>
                          <a:spcPts val="0"/>
                        </a:spcBef>
                        <a:spcAft>
                          <a:spcPts val="0"/>
                        </a:spcAft>
                      </a:pPr>
                      <a:r>
                        <a:rPr lang="en-US" sz="1800">
                          <a:solidFill>
                            <a:srgbClr val="000000"/>
                          </a:solidFill>
                          <a:effectLst/>
                          <a:latin typeface="Arial" panose="020B0604020202020204" pitchFamily="34" charset="0"/>
                          <a:cs typeface="Arial" panose="020B0604020202020204" pitchFamily="34" charset="0"/>
                        </a:rPr>
                        <a:t> Visits Without In-Calls</a:t>
                      </a:r>
                      <a:endParaRPr lang="en-US" sz="1800">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1737548653"/>
                  </a:ext>
                </a:extLst>
              </a:tr>
              <a:tr h="300045">
                <a:tc>
                  <a:txBody>
                    <a:bodyPr/>
                    <a:lstStyle/>
                    <a:p>
                      <a:pPr algn="ctr" fontAlgn="t"/>
                      <a:r>
                        <a:rPr lang="en-US" sz="1800" b="1" u="none" strike="noStrike">
                          <a:effectLst/>
                          <a:latin typeface="Arial" panose="020B0604020202020204" pitchFamily="34" charset="0"/>
                          <a:cs typeface="Arial" panose="020B0604020202020204" pitchFamily="34" charset="0"/>
                        </a:rPr>
                        <a:t> 4</a:t>
                      </a:r>
                      <a:endParaRPr lang="en-US" sz="1800" b="1" i="0" u="none" strike="noStrike">
                        <a:solidFill>
                          <a:srgbClr val="305496"/>
                        </a:solidFill>
                        <a:effectLst/>
                        <a:latin typeface="Arial" panose="020B060402020202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800">
                          <a:solidFill>
                            <a:srgbClr val="000000"/>
                          </a:solidFill>
                          <a:effectLst/>
                          <a:latin typeface="Arial" panose="020B0604020202020204" pitchFamily="34" charset="0"/>
                          <a:cs typeface="Arial" panose="020B0604020202020204" pitchFamily="34" charset="0"/>
                        </a:rPr>
                        <a:t> Visits Without Out-Calls</a:t>
                      </a:r>
                      <a:endParaRPr lang="en-US" sz="1800">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3188490759"/>
                  </a:ext>
                </a:extLst>
              </a:tr>
              <a:tr h="300045">
                <a:tc>
                  <a:txBody>
                    <a:bodyPr/>
                    <a:lstStyle/>
                    <a:p>
                      <a:pPr marL="0" algn="ctr" defTabSz="914400" rtl="0" eaLnBrk="1" fontAlgn="t" latinLnBrk="0" hangingPunct="1"/>
                      <a:r>
                        <a:rPr lang="en-US" sz="1800" b="1" u="none" strike="noStrike" kern="1200">
                          <a:solidFill>
                            <a:schemeClr val="dk1"/>
                          </a:solidFill>
                          <a:effectLst/>
                          <a:latin typeface="Arial" panose="020B0604020202020204" pitchFamily="34" charset="0"/>
                          <a:cs typeface="Arial" panose="020B0604020202020204" pitchFamily="34" charset="0"/>
                        </a:rPr>
                        <a:t> 23</a:t>
                      </a:r>
                      <a:endParaRPr lang="en-US" sz="1800" b="1" u="none" strike="noStrike" kern="120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a:lnSpc>
                          <a:spcPct val="107000"/>
                        </a:lnSpc>
                        <a:spcBef>
                          <a:spcPts val="0"/>
                        </a:spcBef>
                        <a:spcAft>
                          <a:spcPts val="0"/>
                        </a:spcAft>
                      </a:pPr>
                      <a:r>
                        <a:rPr lang="en-US" sz="1800">
                          <a:solidFill>
                            <a:srgbClr val="000000"/>
                          </a:solidFill>
                          <a:effectLst/>
                          <a:latin typeface="Arial" panose="020B0604020202020204" pitchFamily="34" charset="0"/>
                          <a:cs typeface="Arial" panose="020B0604020202020204" pitchFamily="34" charset="0"/>
                        </a:rPr>
                        <a:t> Missing Service</a:t>
                      </a:r>
                      <a:endParaRPr lang="en-US" sz="1800">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964227679"/>
                  </a:ext>
                </a:extLst>
              </a:tr>
              <a:tr h="300045">
                <a:tc>
                  <a:txBody>
                    <a:bodyPr/>
                    <a:lstStyle/>
                    <a:p>
                      <a:pPr marL="0" algn="ctr" defTabSz="914400" rtl="0" eaLnBrk="1" fontAlgn="t" latinLnBrk="0" hangingPunct="1"/>
                      <a:r>
                        <a:rPr lang="en-US" sz="1800" b="1" u="none" strike="noStrike" kern="1200">
                          <a:solidFill>
                            <a:schemeClr val="dk1"/>
                          </a:solidFill>
                          <a:effectLst/>
                          <a:latin typeface="Arial" panose="020B0604020202020204" pitchFamily="34" charset="0"/>
                          <a:ea typeface="+mn-ea"/>
                          <a:cs typeface="Arial" panose="020B0604020202020204" pitchFamily="34" charset="0"/>
                        </a:rPr>
                        <a:t>34</a:t>
                      </a:r>
                    </a:p>
                  </a:txBody>
                  <a:tcPr/>
                </a:tc>
                <a:tc>
                  <a:txBody>
                    <a:bodyPr/>
                    <a:lstStyle/>
                    <a:p>
                      <a:pPr marL="0" marR="0">
                        <a:lnSpc>
                          <a:spcPct val="107000"/>
                        </a:lnSpc>
                        <a:spcBef>
                          <a:spcPts val="0"/>
                        </a:spcBef>
                        <a:spcAft>
                          <a:spcPts val="0"/>
                        </a:spcAft>
                      </a:pPr>
                      <a:r>
                        <a:rPr lang="en-US" sz="1800">
                          <a:effectLst/>
                          <a:latin typeface="Arial" panose="020B0604020202020204" pitchFamily="34" charset="0"/>
                          <a:ea typeface="+mn-ea"/>
                          <a:cs typeface="Arial" panose="020B0604020202020204" pitchFamily="34" charset="0"/>
                        </a:rPr>
                        <a:t>Unauthorized Service Exception</a:t>
                      </a:r>
                    </a:p>
                  </a:txBody>
                  <a:tcPr marL="68580" marR="68580" marT="0" marB="0" anchor="ctr"/>
                </a:tc>
                <a:extLst>
                  <a:ext uri="{0D108BD9-81ED-4DB2-BD59-A6C34878D82A}">
                    <a16:rowId xmlns:a16="http://schemas.microsoft.com/office/drawing/2014/main" val="941427664"/>
                  </a:ext>
                </a:extLst>
              </a:tr>
            </a:tbl>
          </a:graphicData>
        </a:graphic>
      </p:graphicFrame>
      <p:sp>
        <p:nvSpPr>
          <p:cNvPr id="5" name="Slide Number Placeholder 4">
            <a:extLst>
              <a:ext uri="{FF2B5EF4-FFF2-40B4-BE49-F238E27FC236}">
                <a16:creationId xmlns:a16="http://schemas.microsoft.com/office/drawing/2014/main" id="{0697C12C-F608-48C4-B950-1666DF0A066A}"/>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26</a:t>
            </a:fld>
            <a:endParaRPr lang="en-US"/>
          </a:p>
        </p:txBody>
      </p:sp>
    </p:spTree>
    <p:extLst>
      <p:ext uri="{BB962C8B-B14F-4D97-AF65-F5344CB8AC3E}">
        <p14:creationId xmlns:p14="http://schemas.microsoft.com/office/powerpoint/2010/main" val="3523405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A754-D2D5-4814-9F0C-88E46F707A21}"/>
              </a:ext>
            </a:extLst>
          </p:cNvPr>
          <p:cNvSpPr>
            <a:spLocks noGrp="1"/>
          </p:cNvSpPr>
          <p:nvPr>
            <p:ph type="title"/>
          </p:nvPr>
        </p:nvSpPr>
        <p:spPr>
          <a:xfrm>
            <a:off x="105797" y="0"/>
            <a:ext cx="10515600" cy="975732"/>
          </a:xfrm>
        </p:spPr>
        <p:txBody>
          <a:bodyPr>
            <a:normAutofit/>
          </a:bodyPr>
          <a:lstStyle/>
          <a:p>
            <a:r>
              <a:rPr lang="en-US" sz="3200">
                <a:latin typeface="Arial" panose="020B0604020202020204" pitchFamily="34" charset="0"/>
              </a:rPr>
              <a:t>Configuration for CalEVV</a:t>
            </a:r>
          </a:p>
        </p:txBody>
      </p:sp>
      <p:sp>
        <p:nvSpPr>
          <p:cNvPr id="3" name="Content Placeholder 2">
            <a:extLst>
              <a:ext uri="{FF2B5EF4-FFF2-40B4-BE49-F238E27FC236}">
                <a16:creationId xmlns:a16="http://schemas.microsoft.com/office/drawing/2014/main" id="{C3A00225-F79A-44F6-966B-C8B7BDEB4A8C}"/>
              </a:ext>
            </a:extLst>
          </p:cNvPr>
          <p:cNvSpPr>
            <a:spLocks noGrp="1"/>
          </p:cNvSpPr>
          <p:nvPr>
            <p:ph idx="1"/>
          </p:nvPr>
        </p:nvSpPr>
        <p:spPr>
          <a:xfrm>
            <a:off x="202581" y="1285499"/>
            <a:ext cx="5627858" cy="4295686"/>
          </a:xfrm>
        </p:spPr>
        <p:txBody>
          <a:bodyPr vert="horz" lIns="91440" tIns="45720" rIns="91440" bIns="45720" rtlCol="0" anchor="t">
            <a:normAutofit/>
          </a:bodyPr>
          <a:lstStyle/>
          <a:p>
            <a:r>
              <a:rPr lang="en-US" sz="2400" dirty="0">
                <a:latin typeface="Arial" panose="020B0604020202020204" pitchFamily="34" charset="0"/>
                <a:cs typeface="Arial" panose="020B0604020202020204" pitchFamily="34" charset="0"/>
              </a:rPr>
              <a:t>Jurisdictional Entities will include Regional Centers, MSSP Sites, MCWP Waiver Agencies, MCPs, Counties, etc. that contract directly with the provider agencies on behalf of the State department waiver programs.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Jurisdictional Entities ID  will be provided in the </a:t>
            </a:r>
            <a:r>
              <a:rPr lang="en-US" sz="2400" dirty="0" err="1">
                <a:latin typeface="Arial" panose="020B0604020202020204" pitchFamily="34" charset="0"/>
                <a:cs typeface="Arial" panose="020B0604020202020204" pitchFamily="34" charset="0"/>
              </a:rPr>
              <a:t>JurisdictionID</a:t>
            </a:r>
            <a:r>
              <a:rPr lang="en-US" sz="2400" dirty="0">
                <a:latin typeface="Arial" panose="020B0604020202020204" pitchFamily="34" charset="0"/>
                <a:cs typeface="Arial" panose="020B0604020202020204" pitchFamily="34" charset="0"/>
              </a:rPr>
              <a:t> element of the </a:t>
            </a:r>
            <a:r>
              <a:rPr lang="en-US" sz="2400" dirty="0" err="1">
                <a:latin typeface="Arial" panose="020B0604020202020204" pitchFamily="34" charset="0"/>
                <a:cs typeface="Arial" panose="020B0604020202020204" pitchFamily="34" charset="0"/>
              </a:rPr>
              <a:t>ClientPayer</a:t>
            </a:r>
            <a:r>
              <a:rPr lang="en-US" sz="2400" dirty="0">
                <a:latin typeface="Arial" panose="020B0604020202020204" pitchFamily="34" charset="0"/>
                <a:cs typeface="Arial" panose="020B0604020202020204" pitchFamily="34" charset="0"/>
              </a:rPr>
              <a:t> segment in the Client record. Please refer to the full list in the Specification Appendix 4.</a:t>
            </a:r>
          </a:p>
          <a:p>
            <a:endParaRPr lang="en-US" sz="2400" b="1" dirty="0">
              <a:highlight>
                <a:srgbClr val="FFFF00"/>
              </a:highlight>
              <a:latin typeface="Arial" panose="020B0604020202020204" pitchFamily="34" charset="0"/>
              <a:cs typeface="Arial" panose="020B0604020202020204" pitchFamily="34" charset="0"/>
            </a:endParaRPr>
          </a:p>
          <a:p>
            <a:endParaRPr lang="en-US" sz="2400" b="1" dirty="0">
              <a:highlight>
                <a:srgbClr val="FFFF00"/>
              </a:highlight>
              <a:latin typeface="Arial" panose="020B0604020202020204" pitchFamily="34" charset="0"/>
              <a:cs typeface="Arial" panose="020B0604020202020204" pitchFamily="34" charset="0"/>
            </a:endParaRPr>
          </a:p>
          <a:p>
            <a:endParaRPr lang="en-US" sz="2400" b="1" dirty="0">
              <a:highlight>
                <a:srgbClr val="FFFF00"/>
              </a:highlight>
              <a:latin typeface="Arial" panose="020B0604020202020204" pitchFamily="34" charset="0"/>
              <a:cs typeface="Arial" panose="020B0604020202020204" pitchFamily="34" charset="0"/>
            </a:endParaRPr>
          </a:p>
          <a:p>
            <a:endParaRPr lang="en-US" sz="2400" b="1" dirty="0">
              <a:highlight>
                <a:srgbClr val="FFFF00"/>
              </a:highlight>
              <a:latin typeface="Arial" panose="020B0604020202020204" pitchFamily="34" charset="0"/>
              <a:cs typeface="Arial" panose="020B0604020202020204" pitchFamily="34" charset="0"/>
            </a:endParaRPr>
          </a:p>
          <a:p>
            <a:endParaRPr lang="en-US" sz="2400" b="1" dirty="0">
              <a:highlight>
                <a:srgbClr val="FFFF00"/>
              </a:highlight>
              <a:latin typeface="Arial" panose="020B0604020202020204" pitchFamily="34" charset="0"/>
              <a:cs typeface="Arial" panose="020B0604020202020204" pitchFamily="34" charset="0"/>
            </a:endParaRPr>
          </a:p>
          <a:p>
            <a:endParaRPr lang="en-US" sz="2400" b="1" dirty="0">
              <a:highlight>
                <a:srgbClr val="FFFF00"/>
              </a:highlight>
              <a:latin typeface="Arial" panose="020B0604020202020204" pitchFamily="34" charset="0"/>
              <a:cs typeface="Arial" panose="020B0604020202020204" pitchFamily="34" charset="0"/>
            </a:endParaRPr>
          </a:p>
          <a:p>
            <a:endParaRPr lang="en-US" sz="2400" b="1" dirty="0">
              <a:highlight>
                <a:srgbClr val="FFFF00"/>
              </a:highlight>
              <a:latin typeface="Arial" panose="020B0604020202020204" pitchFamily="34" charset="0"/>
              <a:cs typeface="Arial" panose="020B0604020202020204" pitchFamily="34" charset="0"/>
            </a:endParaRPr>
          </a:p>
          <a:p>
            <a:endParaRPr lang="en-US" sz="2400" b="1" dirty="0">
              <a:highlight>
                <a:srgbClr val="FFFF00"/>
              </a:highlight>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677B22A5-2EFD-4580-AB9B-36AF722F83C1}"/>
              </a:ext>
            </a:extLst>
          </p:cNvPr>
          <p:cNvGraphicFramePr>
            <a:graphicFrameLocks noGrp="1"/>
          </p:cNvGraphicFramePr>
          <p:nvPr>
            <p:extLst>
              <p:ext uri="{D42A27DB-BD31-4B8C-83A1-F6EECF244321}">
                <p14:modId xmlns:p14="http://schemas.microsoft.com/office/powerpoint/2010/main" val="3963892741"/>
              </p:ext>
            </p:extLst>
          </p:nvPr>
        </p:nvGraphicFramePr>
        <p:xfrm>
          <a:off x="5998029" y="1256028"/>
          <a:ext cx="5991391" cy="4673068"/>
        </p:xfrm>
        <a:graphic>
          <a:graphicData uri="http://schemas.openxmlformats.org/drawingml/2006/table">
            <a:tbl>
              <a:tblPr firstRow="1"/>
              <a:tblGrid>
                <a:gridCol w="1404257">
                  <a:extLst>
                    <a:ext uri="{9D8B030D-6E8A-4147-A177-3AD203B41FA5}">
                      <a16:colId xmlns:a16="http://schemas.microsoft.com/office/drawing/2014/main" val="3259656711"/>
                    </a:ext>
                  </a:extLst>
                </a:gridCol>
                <a:gridCol w="3205154">
                  <a:extLst>
                    <a:ext uri="{9D8B030D-6E8A-4147-A177-3AD203B41FA5}">
                      <a16:colId xmlns:a16="http://schemas.microsoft.com/office/drawing/2014/main" val="1372458291"/>
                    </a:ext>
                  </a:extLst>
                </a:gridCol>
                <a:gridCol w="1381980">
                  <a:extLst>
                    <a:ext uri="{9D8B030D-6E8A-4147-A177-3AD203B41FA5}">
                      <a16:colId xmlns:a16="http://schemas.microsoft.com/office/drawing/2014/main" val="385835630"/>
                    </a:ext>
                  </a:extLst>
                </a:gridCol>
              </a:tblGrid>
              <a:tr h="418552">
                <a:tc>
                  <a:txBody>
                    <a:bodyPr/>
                    <a:lstStyle/>
                    <a:p>
                      <a:pPr marL="0" marR="45720" algn="ctr">
                        <a:lnSpc>
                          <a:spcPct val="106000"/>
                        </a:lnSpc>
                        <a:spcBef>
                          <a:spcPts val="390"/>
                        </a:spcBef>
                        <a:spcAft>
                          <a:spcPts val="0"/>
                        </a:spcAft>
                      </a:pPr>
                      <a:r>
                        <a:rPr lang="en-US" sz="1200" b="1">
                          <a:effectLst/>
                          <a:latin typeface="Arial" panose="020B0604020202020204" pitchFamily="34" charset="0"/>
                          <a:ea typeface="Lato Light" panose="020F0502020204030203" pitchFamily="34" charset="0"/>
                          <a:cs typeface="Lato Light" panose="020F0502020204030203" pitchFamily="34" charset="0"/>
                        </a:rPr>
                        <a:t>Jurisdictional Entities ID</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95"/>
                        </a:spcBef>
                        <a:spcAft>
                          <a:spcPts val="0"/>
                        </a:spcAft>
                      </a:pPr>
                      <a:r>
                        <a:rPr lang="en-US" sz="1200" b="1">
                          <a:effectLst/>
                          <a:latin typeface="Arial" panose="020B0604020202020204" pitchFamily="34" charset="0"/>
                          <a:ea typeface="Lato Light" panose="020F0502020204030203" pitchFamily="34" charset="0"/>
                          <a:cs typeface="Lato Light" panose="020F0502020204030203" pitchFamily="34" charset="0"/>
                        </a:rPr>
                        <a:t>Jurisdictional Entities Description</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6990" algn="ctr">
                        <a:lnSpc>
                          <a:spcPct val="106000"/>
                        </a:lnSpc>
                        <a:spcBef>
                          <a:spcPts val="390"/>
                        </a:spcBef>
                        <a:spcAft>
                          <a:spcPts val="0"/>
                        </a:spcAft>
                      </a:pPr>
                      <a:r>
                        <a:rPr lang="en-US" sz="1200" b="1">
                          <a:effectLst/>
                          <a:latin typeface="Arial" panose="020B0604020202020204" pitchFamily="34" charset="0"/>
                          <a:ea typeface="Lato Light" panose="020F0502020204030203" pitchFamily="34" charset="0"/>
                          <a:cs typeface="Lato Light" panose="020F0502020204030203" pitchFamily="34" charset="0"/>
                        </a:rPr>
                        <a:t>State Department (Payer Code)</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799072"/>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360</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Frank D. Lanterman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35915"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253318"/>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361</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Golden Gate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5915"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016523"/>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362</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San Diego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5915"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359514"/>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363</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Far Northern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528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1264646"/>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364</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Alta California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528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778798"/>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365</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San Andreas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4645"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381923"/>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366</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Tri-Counties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4645"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557636"/>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367</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Central Valley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401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6516908"/>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368</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Regional Center of Orange County</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401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194164"/>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369</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Inland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5915"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385374"/>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370</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Redwood Coast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5915"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969562"/>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371</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North Bay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528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302150"/>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372</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Kern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528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9965582"/>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373</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Eastern Los Angeles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4645"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690520"/>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374</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South Central Los Angeles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4645"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526645"/>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375</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Harbor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401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750738"/>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376</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Westside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401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471485"/>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377</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Valley Mountain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401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3123801"/>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378</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North Los Angeles County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5915"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820263"/>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379</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San Gabriel/Pomona Regional Center</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5915"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066469"/>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380</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Regional Center of the East Bay</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528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CADDS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711818"/>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IHSS07</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Contra Costa County - IHSS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5915"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CAIHSS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284208"/>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IHSS38</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San Francisco County - IHSS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5915"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CAIHSS</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2297690"/>
                  </a:ext>
                </a:extLst>
              </a:tr>
              <a:tr h="171068">
                <a:tc>
                  <a:txBody>
                    <a:bodyPr/>
                    <a:lstStyle/>
                    <a:p>
                      <a:pPr marL="0" marR="0"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AHF</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0">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AIDS Healthcare Foundation</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 marR="335915" algn="ctr">
                        <a:lnSpc>
                          <a:spcPts val="1270"/>
                        </a:lnSpc>
                        <a:spcBef>
                          <a:spcPts val="40"/>
                        </a:spcBef>
                        <a:spcAft>
                          <a:spcPts val="0"/>
                        </a:spcAft>
                      </a:pPr>
                      <a:r>
                        <a:rPr lang="en-US" sz="1200">
                          <a:effectLst/>
                          <a:latin typeface="Arial" panose="020B0604020202020204" pitchFamily="34" charset="0"/>
                          <a:ea typeface="Lato Light" panose="020F0502020204030203" pitchFamily="34" charset="0"/>
                          <a:cs typeface="Lato Light" panose="020F0502020204030203" pitchFamily="34" charset="0"/>
                        </a:rPr>
                        <a:t>CAMCWP</a:t>
                      </a:r>
                      <a:endParaRPr lang="en-US" sz="1200">
                        <a:effectLst/>
                        <a:latin typeface="Lato Light" panose="020F0502020204030203" pitchFamily="34" charset="0"/>
                        <a:ea typeface="Lato Light" panose="020F0502020204030203" pitchFamily="34" charset="0"/>
                        <a:cs typeface="Lato Light" panose="020F0502020204030203" pitchFamily="34" charset="0"/>
                      </a:endParaRPr>
                    </a:p>
                  </a:txBody>
                  <a:tcPr marL="61338" marR="61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4073702"/>
                  </a:ext>
                </a:extLst>
              </a:tr>
            </a:tbl>
          </a:graphicData>
        </a:graphic>
      </p:graphicFrame>
      <p:sp>
        <p:nvSpPr>
          <p:cNvPr id="7" name="TextBox 6">
            <a:extLst>
              <a:ext uri="{FF2B5EF4-FFF2-40B4-BE49-F238E27FC236}">
                <a16:creationId xmlns:a16="http://schemas.microsoft.com/office/drawing/2014/main" id="{1AD28161-D15E-408E-A364-ADDD522EE133}"/>
              </a:ext>
            </a:extLst>
          </p:cNvPr>
          <p:cNvSpPr txBox="1"/>
          <p:nvPr/>
        </p:nvSpPr>
        <p:spPr>
          <a:xfrm>
            <a:off x="5990203" y="821843"/>
            <a:ext cx="6096000" cy="338554"/>
          </a:xfrm>
          <a:prstGeom prst="rect">
            <a:avLst/>
          </a:prstGeom>
          <a:noFill/>
        </p:spPr>
        <p:txBody>
          <a:bodyPr wrap="square">
            <a:spAutoFit/>
          </a:bodyPr>
          <a:lstStyle/>
          <a:p>
            <a:pPr marL="0" marR="0">
              <a:spcBef>
                <a:spcPts val="0"/>
              </a:spcBef>
              <a:spcAft>
                <a:spcPts val="1200"/>
              </a:spcAft>
            </a:pPr>
            <a:r>
              <a:rPr lang="en-US" sz="1600" b="1" kern="0">
                <a:effectLst/>
                <a:latin typeface="Arial" panose="020B0604020202020204" pitchFamily="34" charset="0"/>
                <a:ea typeface="Lato" panose="020F0502020204030203" pitchFamily="34" charset="0"/>
                <a:cs typeface="Arial" panose="020B0604020202020204" pitchFamily="34" charset="0"/>
              </a:rPr>
              <a:t>Appendix 4: Jurisdictional Entities</a:t>
            </a:r>
            <a:endParaRPr lang="en-US" sz="1600" b="1" kern="0">
              <a:effectLst/>
              <a:latin typeface="Arial" panose="020B0604020202020204"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51664EEE-8A3B-4BEB-A765-0ADD15257EA5}"/>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27</a:t>
            </a:fld>
            <a:endParaRPr lang="en-US"/>
          </a:p>
        </p:txBody>
      </p:sp>
    </p:spTree>
    <p:extLst>
      <p:ext uri="{BB962C8B-B14F-4D97-AF65-F5344CB8AC3E}">
        <p14:creationId xmlns:p14="http://schemas.microsoft.com/office/powerpoint/2010/main" val="1884368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A754-D2D5-4814-9F0C-88E46F707A21}"/>
              </a:ext>
            </a:extLst>
          </p:cNvPr>
          <p:cNvSpPr>
            <a:spLocks noGrp="1"/>
          </p:cNvSpPr>
          <p:nvPr>
            <p:ph type="title"/>
          </p:nvPr>
        </p:nvSpPr>
        <p:spPr>
          <a:xfrm>
            <a:off x="7213" y="40900"/>
            <a:ext cx="10515600" cy="736217"/>
          </a:xfrm>
        </p:spPr>
        <p:txBody>
          <a:bodyPr>
            <a:normAutofit/>
          </a:bodyPr>
          <a:lstStyle/>
          <a:p>
            <a:r>
              <a:rPr lang="en-US" sz="3200">
                <a:latin typeface="Arial" panose="020B0604020202020204" pitchFamily="34" charset="0"/>
              </a:rPr>
              <a:t>Configuration for CalEVV</a:t>
            </a:r>
          </a:p>
        </p:txBody>
      </p:sp>
      <p:sp>
        <p:nvSpPr>
          <p:cNvPr id="3" name="Content Placeholder 2">
            <a:extLst>
              <a:ext uri="{FF2B5EF4-FFF2-40B4-BE49-F238E27FC236}">
                <a16:creationId xmlns:a16="http://schemas.microsoft.com/office/drawing/2014/main" id="{C3A00225-F79A-44F6-966B-C8B7BDEB4A8C}"/>
              </a:ext>
            </a:extLst>
          </p:cNvPr>
          <p:cNvSpPr>
            <a:spLocks noGrp="1"/>
          </p:cNvSpPr>
          <p:nvPr>
            <p:ph idx="1"/>
          </p:nvPr>
        </p:nvSpPr>
        <p:spPr>
          <a:xfrm>
            <a:off x="291817" y="1349611"/>
            <a:ext cx="11608366" cy="3281112"/>
          </a:xfrm>
        </p:spPr>
        <p:txBody>
          <a:bodyPr vert="horz" lIns="91440" tIns="45720" rIns="91440" bIns="45720" rtlCol="0" anchor="t">
            <a:noAutofit/>
          </a:bodyPr>
          <a:lstStyle/>
          <a:p>
            <a:pPr marL="457200" indent="-457200">
              <a:buClr>
                <a:schemeClr val="accent1">
                  <a:lumMod val="75000"/>
                </a:schemeClr>
              </a:buClr>
              <a:buFont typeface="Arial" panose="020B0604020202020204" pitchFamily="34" charset="0"/>
              <a:buChar char="•"/>
            </a:pPr>
            <a:r>
              <a:rPr lang="en-US" sz="2400">
                <a:latin typeface="Arial" panose="020B0604020202020204" pitchFamily="34" charset="0"/>
                <a:ea typeface="Lato Light"/>
                <a:cs typeface="Arial" panose="020B0604020202020204" pitchFamily="34" charset="0"/>
              </a:rPr>
              <a:t>VisitLocationType is a required element specifying Home or Community in the Calls child segment of the Visit data. </a:t>
            </a:r>
          </a:p>
          <a:p>
            <a:pPr marL="457200" indent="-457200">
              <a:buClr>
                <a:schemeClr val="accent1">
                  <a:lumMod val="75000"/>
                </a:schemeClr>
              </a:buClr>
              <a:buFont typeface="Arial" panose="020B0604020202020204" pitchFamily="34" charset="0"/>
              <a:buChar char="•"/>
            </a:pPr>
            <a:r>
              <a:rPr lang="en-US" sz="2400">
                <a:latin typeface="Arial" panose="020B0604020202020204" pitchFamily="34" charset="0"/>
                <a:ea typeface="Lato Light"/>
                <a:cs typeface="Arial" panose="020B0604020202020204" pitchFamily="34" charset="0"/>
              </a:rPr>
              <a:t>Client Medicaid identifiers for the state can vary by department. An additional Medicaid identifier can be provided in ClientAltMedicaidID if available. Primary ClientMedicaidID will need to be consistent in the Visit data.</a:t>
            </a:r>
          </a:p>
          <a:p>
            <a:pPr marL="457200" indent="-457200">
              <a:buClr>
                <a:schemeClr val="accent1">
                  <a:lumMod val="75000"/>
                </a:schemeClr>
              </a:buClr>
              <a:buFont typeface="Arial" panose="020B0604020202020204" pitchFamily="34" charset="0"/>
              <a:buChar char="•"/>
            </a:pPr>
            <a:r>
              <a:rPr lang="en-US" sz="2400">
                <a:latin typeface="Arial" panose="020B0604020202020204" pitchFamily="34" charset="0"/>
                <a:ea typeface="Lato Light"/>
                <a:cs typeface="Arial" panose="020B0604020202020204" pitchFamily="34" charset="0"/>
              </a:rPr>
              <a:t>CIN alpha character should be capitalized.</a:t>
            </a:r>
          </a:p>
          <a:p>
            <a:pPr marL="457200" indent="-457200">
              <a:buClr>
                <a:schemeClr val="accent1">
                  <a:lumMod val="75000"/>
                </a:schemeClr>
              </a:buClr>
              <a:buFont typeface="Arial" panose="020B0604020202020204" pitchFamily="34" charset="0"/>
              <a:buChar char="•"/>
            </a:pPr>
            <a:r>
              <a:rPr lang="en-US" sz="2400">
                <a:latin typeface="Arial" panose="020B0604020202020204" pitchFamily="34" charset="0"/>
                <a:ea typeface="Lato Light"/>
                <a:cs typeface="Arial" panose="020B0604020202020204" pitchFamily="34" charset="0"/>
              </a:rPr>
              <a:t>Employee identifiers will vary by provider but must be a unique identifier within the provider agency. Do not use the Employee SSN for this identifier.</a:t>
            </a:r>
            <a:endParaRPr lang="en-US" sz="2400" b="1">
              <a:highlight>
                <a:srgbClr val="FFFF00"/>
              </a:highligh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AC1A74A-FDE8-4BC7-A77B-2ABCE7E5A7ED}"/>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28</a:t>
            </a:fld>
            <a:endParaRPr lang="en-US"/>
          </a:p>
        </p:txBody>
      </p:sp>
    </p:spTree>
    <p:extLst>
      <p:ext uri="{BB962C8B-B14F-4D97-AF65-F5344CB8AC3E}">
        <p14:creationId xmlns:p14="http://schemas.microsoft.com/office/powerpoint/2010/main" val="1163999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16607" y="0"/>
            <a:ext cx="10906956" cy="906011"/>
          </a:xfrm>
        </p:spPr>
        <p:txBody>
          <a:bodyPr>
            <a:normAutofit/>
          </a:bodyPr>
          <a:lstStyle/>
          <a:p>
            <a:r>
              <a:rPr lang="en-US" sz="3200" err="1">
                <a:solidFill>
                  <a:srgbClr val="4964A2"/>
                </a:solidFill>
                <a:latin typeface="Arial" panose="020B0604020202020204" pitchFamily="34" charset="0"/>
                <a:ea typeface="+mn-ea"/>
              </a:rPr>
              <a:t>CalEVV</a:t>
            </a:r>
            <a:r>
              <a:rPr lang="en-US" sz="3200">
                <a:solidFill>
                  <a:srgbClr val="4964A2"/>
                </a:solidFill>
                <a:latin typeface="Arial" panose="020B0604020202020204" pitchFamily="34" charset="0"/>
                <a:ea typeface="+mn-ea"/>
              </a:rPr>
              <a:t> User Guide</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499243" y="1600306"/>
            <a:ext cx="9941684" cy="4061748"/>
          </a:xfrm>
        </p:spPr>
        <p:txBody>
          <a:bodyPr vert="horz" lIns="91440" tIns="45720" rIns="91440" bIns="45720" rtlCol="0" anchor="t">
            <a:noAutofit/>
          </a:bodyPr>
          <a:lstStyle/>
          <a:p>
            <a:pPr marL="342900" indent="-342900">
              <a:buClr>
                <a:srgbClr val="4964A2"/>
              </a:buClr>
            </a:pPr>
            <a:r>
              <a:rPr lang="en-US" sz="2400">
                <a:latin typeface="Arial" panose="020B0604020202020204" pitchFamily="34" charset="0"/>
                <a:ea typeface="+mn-ea"/>
                <a:cs typeface="Arial" panose="020B0604020202020204" pitchFamily="34" charset="0"/>
              </a:rPr>
              <a:t>User Guide Includes:</a:t>
            </a:r>
          </a:p>
          <a:p>
            <a:pPr marL="342900" indent="-342900">
              <a:buClr>
                <a:srgbClr val="4964A2"/>
              </a:buClr>
            </a:pPr>
            <a:endParaRPr lang="en-US" sz="2400">
              <a:latin typeface="Arial" panose="020B0604020202020204" pitchFamily="34" charset="0"/>
              <a:ea typeface="+mn-ea"/>
              <a:cs typeface="Arial" panose="020B0604020202020204" pitchFamily="34" charset="0"/>
            </a:endParaRPr>
          </a:p>
          <a:p>
            <a:pPr marL="1028700" lvl="1" indent="-342900">
              <a:buClr>
                <a:srgbClr val="4964A2"/>
              </a:buClr>
            </a:pPr>
            <a:r>
              <a:rPr lang="en-US" sz="2400">
                <a:latin typeface="Arial" panose="020B0604020202020204" pitchFamily="34" charset="0"/>
                <a:ea typeface="+mn-ea"/>
                <a:cs typeface="Arial" panose="020B0604020202020204" pitchFamily="34" charset="0"/>
              </a:rPr>
              <a:t>API Connectivity How To (Starting Page 7)</a:t>
            </a:r>
          </a:p>
          <a:p>
            <a:pPr marL="1028700" lvl="1" indent="-342900">
              <a:buClr>
                <a:srgbClr val="4964A2"/>
              </a:buClr>
            </a:pPr>
            <a:r>
              <a:rPr lang="en-US" sz="2400">
                <a:latin typeface="Arial" panose="020B0604020202020204" pitchFamily="34" charset="0"/>
                <a:ea typeface="+mn-ea"/>
                <a:cs typeface="Arial" panose="020B0604020202020204" pitchFamily="34" charset="0"/>
              </a:rPr>
              <a:t>Full JSON examples (Starting Page 19)</a:t>
            </a:r>
          </a:p>
          <a:p>
            <a:pPr marL="342900" indent="-342900">
              <a:buClr>
                <a:srgbClr val="4964A2"/>
              </a:buClr>
            </a:pPr>
            <a:endParaRPr lang="en-US" sz="2400">
              <a:latin typeface="Arial" panose="020B0604020202020204" pitchFamily="34" charset="0"/>
              <a:ea typeface="+mn-ea"/>
              <a:cs typeface="Arial" panose="020B0604020202020204" pitchFamily="34" charset="0"/>
            </a:endParaRPr>
          </a:p>
          <a:p>
            <a:pPr marL="457200" indent="-457200">
              <a:buClr>
                <a:srgbClr val="4964A2"/>
              </a:buClr>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lvl="2" indent="0">
              <a:buNone/>
            </a:pPr>
            <a:endParaRPr lang="en-US" sz="2400" i="1">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pPr marL="1028700" lvl="1" indent="-342900">
              <a:buFont typeface="Arial" panose="020B0604020202020204" pitchFamily="34" charset="0"/>
              <a:buChar char="•"/>
            </a:pPr>
            <a:endParaRPr lang="en-US" sz="2400" i="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7CA8AF9-8BD3-49F5-8E58-C3F01C89FB73}"/>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29</a:t>
            </a:fld>
            <a:endParaRPr lang="en-US"/>
          </a:p>
        </p:txBody>
      </p:sp>
    </p:spTree>
    <p:extLst>
      <p:ext uri="{BB962C8B-B14F-4D97-AF65-F5344CB8AC3E}">
        <p14:creationId xmlns:p14="http://schemas.microsoft.com/office/powerpoint/2010/main" val="256581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F99EB1C1-C4A3-4068-8ABA-D81BF656D8CC}"/>
              </a:ext>
            </a:extLst>
          </p:cNvPr>
          <p:cNvGraphicFramePr>
            <a:graphicFrameLocks/>
          </p:cNvGraphicFramePr>
          <p:nvPr>
            <p:extLst>
              <p:ext uri="{D42A27DB-BD31-4B8C-83A1-F6EECF244321}">
                <p14:modId xmlns:p14="http://schemas.microsoft.com/office/powerpoint/2010/main" val="2630013296"/>
              </p:ext>
            </p:extLst>
          </p:nvPr>
        </p:nvGraphicFramePr>
        <p:xfrm>
          <a:off x="565150" y="1470228"/>
          <a:ext cx="9934727" cy="3917544"/>
        </p:xfrm>
        <a:graphic>
          <a:graphicData uri="http://schemas.openxmlformats.org/drawingml/2006/table">
            <a:tbl>
              <a:tblPr firstRow="1" bandRow="1">
                <a:tableStyleId>{F5AB1C69-6EDB-4FF4-983F-18BD219EF322}</a:tableStyleId>
              </a:tblPr>
              <a:tblGrid>
                <a:gridCol w="9934727">
                  <a:extLst>
                    <a:ext uri="{9D8B030D-6E8A-4147-A177-3AD203B41FA5}">
                      <a16:colId xmlns:a16="http://schemas.microsoft.com/office/drawing/2014/main" val="20000"/>
                    </a:ext>
                  </a:extLst>
                </a:gridCol>
              </a:tblGrid>
              <a:tr h="489693">
                <a:tc>
                  <a:txBody>
                    <a:bodyPr/>
                    <a:lstStyle/>
                    <a:p>
                      <a:pPr marL="0" marR="0" algn="ctr">
                        <a:lnSpc>
                          <a:spcPct val="107000"/>
                        </a:lnSpc>
                        <a:spcBef>
                          <a:spcPts val="0"/>
                        </a:spcBef>
                        <a:spcAft>
                          <a:spcPts val="1000"/>
                        </a:spcAft>
                      </a:pPr>
                      <a:r>
                        <a:rPr lang="en-US" sz="2400" b="1" kern="1200">
                          <a:solidFill>
                            <a:schemeClr val="bg1"/>
                          </a:solidFill>
                          <a:latin typeface="Arial" panose="020B0604020202020204" pitchFamily="34" charset="0"/>
                          <a:ea typeface="Lato" panose="020F0502020204030203" pitchFamily="34" charset="0"/>
                          <a:cs typeface="Arial" panose="020B0604020202020204" pitchFamily="34" charset="0"/>
                        </a:rPr>
                        <a:t>Discussion Topics Presented by Sandata </a:t>
                      </a:r>
                    </a:p>
                  </a:txBody>
                  <a:tcPr marL="68580" marR="68580" marT="0" marB="0" anchor="ctr">
                    <a:solidFill>
                      <a:srgbClr val="4E62B2"/>
                    </a:solidFill>
                  </a:tcPr>
                </a:tc>
                <a:extLst>
                  <a:ext uri="{0D108BD9-81ED-4DB2-BD59-A6C34878D82A}">
                    <a16:rowId xmlns:a16="http://schemas.microsoft.com/office/drawing/2014/main" val="2666315543"/>
                  </a:ext>
                </a:extLst>
              </a:tr>
              <a:tr h="489693">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2400" b="0" kern="1200">
                          <a:solidFill>
                            <a:schemeClr val="dk1"/>
                          </a:solidFill>
                          <a:latin typeface="Arial" panose="020B0604020202020204" pitchFamily="34" charset="0"/>
                          <a:ea typeface="+mn-ea"/>
                          <a:cs typeface="Arial" panose="020B0604020202020204" pitchFamily="34" charset="0"/>
                        </a:rPr>
                        <a:t>Welcome and Town Hall Guidelines</a:t>
                      </a:r>
                      <a:endParaRPr lang="en-US" sz="2400" b="0" kern="1200">
                        <a:solidFill>
                          <a:schemeClr val="dk1"/>
                        </a:solidFill>
                        <a:latin typeface="Arial" panose="020B0604020202020204" pitchFamily="34" charset="0"/>
                        <a:ea typeface="Lato" panose="020F0502020204030203" pitchFamily="34" charset="0"/>
                        <a:cs typeface="Arial" panose="020B0604020202020204" pitchFamily="34" charset="0"/>
                      </a:endParaRPr>
                    </a:p>
                  </a:txBody>
                  <a:tcPr marL="68580" marR="68580" marT="0" marB="0" anchor="ctr">
                    <a:solidFill>
                      <a:srgbClr val="414F8C">
                        <a:alpha val="9020"/>
                      </a:srgbClr>
                    </a:solidFill>
                  </a:tcPr>
                </a:tc>
                <a:extLst>
                  <a:ext uri="{0D108BD9-81ED-4DB2-BD59-A6C34878D82A}">
                    <a16:rowId xmlns:a16="http://schemas.microsoft.com/office/drawing/2014/main" val="1106312239"/>
                  </a:ext>
                </a:extLst>
              </a:tr>
              <a:tr h="489693">
                <a:tc>
                  <a:txBody>
                    <a:bodyPr/>
                    <a:lstStyle/>
                    <a:p>
                      <a:pPr marL="0" marR="0" algn="l" rtl="0" eaLnBrk="1" fontAlgn="auto" latinLnBrk="0" hangingPunct="1">
                        <a:lnSpc>
                          <a:spcPct val="107000"/>
                        </a:lnSpc>
                        <a:spcBef>
                          <a:spcPts val="0"/>
                        </a:spcBef>
                        <a:spcAft>
                          <a:spcPts val="0"/>
                        </a:spcAft>
                        <a:buClrTx/>
                        <a:buSzTx/>
                        <a:buFont typeface="Arial" panose="020B0604020202020204" pitchFamily="34" charset="0"/>
                      </a:pPr>
                      <a:r>
                        <a:rPr lang="en-US" sz="2400" b="0" kern="1200">
                          <a:solidFill>
                            <a:schemeClr val="dk1"/>
                          </a:solidFill>
                          <a:latin typeface="Arial"/>
                          <a:ea typeface="+mn-ea"/>
                          <a:cs typeface="Arial"/>
                        </a:rPr>
                        <a:t>California Status and Process Overview</a:t>
                      </a:r>
                      <a:endParaRPr lang="en-US" sz="2400" b="0" strike="sngStrike" kern="1200">
                        <a:solidFill>
                          <a:schemeClr val="dk1"/>
                        </a:solidFill>
                        <a:latin typeface="Arial" panose="020B0604020202020204" pitchFamily="34" charset="0"/>
                        <a:ea typeface="+mn-ea"/>
                        <a:cs typeface="Arial" panose="020B0604020202020204" pitchFamily="34" charset="0"/>
                      </a:endParaRPr>
                    </a:p>
                  </a:txBody>
                  <a:tcPr marL="68580" marR="68580" marT="0" marB="0" anchor="ctr">
                    <a:solidFill>
                      <a:srgbClr val="414F8C">
                        <a:alpha val="9020"/>
                      </a:srgbClr>
                    </a:solidFill>
                  </a:tcPr>
                </a:tc>
                <a:extLst>
                  <a:ext uri="{0D108BD9-81ED-4DB2-BD59-A6C34878D82A}">
                    <a16:rowId xmlns:a16="http://schemas.microsoft.com/office/drawing/2014/main" val="2946877687"/>
                  </a:ext>
                </a:extLst>
              </a:tr>
              <a:tr h="489693">
                <a:tc>
                  <a:txBody>
                    <a:bodyPr/>
                    <a:lstStyle/>
                    <a:p>
                      <a:pPr marL="0" marR="0" algn="l" defTabSz="914400" rtl="0" eaLnBrk="1" latinLnBrk="0" hangingPunct="1">
                        <a:lnSpc>
                          <a:spcPct val="107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EVV Vendor Specification and JSON</a:t>
                      </a:r>
                    </a:p>
                  </a:txBody>
                  <a:tcPr marL="68580" marR="68580" marT="0" marB="0" anchor="ctr">
                    <a:solidFill>
                      <a:srgbClr val="414F8C">
                        <a:alpha val="9020"/>
                      </a:srgbClr>
                    </a:solidFill>
                  </a:tcPr>
                </a:tc>
                <a:extLst>
                  <a:ext uri="{0D108BD9-81ED-4DB2-BD59-A6C34878D82A}">
                    <a16:rowId xmlns:a16="http://schemas.microsoft.com/office/drawing/2014/main" val="2888439032"/>
                  </a:ext>
                </a:extLst>
              </a:tr>
              <a:tr h="489693">
                <a:tc>
                  <a:txBody>
                    <a:bodyPr/>
                    <a:lstStyle/>
                    <a:p>
                      <a:pPr marL="0" marR="0" algn="l" defTabSz="914400" rtl="0" eaLnBrk="1" latinLnBrk="0" hangingPunct="1">
                        <a:lnSpc>
                          <a:spcPct val="107000"/>
                        </a:lnSpc>
                        <a:spcBef>
                          <a:spcPts val="0"/>
                        </a:spcBef>
                        <a:spcAft>
                          <a:spcPts val="0"/>
                        </a:spcAft>
                      </a:pPr>
                      <a:r>
                        <a:rPr lang="en-US" sz="2400" b="0" kern="1200">
                          <a:solidFill>
                            <a:schemeClr val="dk1"/>
                          </a:solidFill>
                          <a:latin typeface="Arial"/>
                          <a:ea typeface="+mn-ea"/>
                          <a:cs typeface="Arial"/>
                        </a:rPr>
                        <a:t>Configuration for California</a:t>
                      </a:r>
                      <a:endParaRPr lang="en-US" sz="2400" b="0" kern="1200" err="1">
                        <a:solidFill>
                          <a:schemeClr val="dk1"/>
                        </a:solidFill>
                        <a:latin typeface="Arial" panose="020B0604020202020204" pitchFamily="34" charset="0"/>
                        <a:ea typeface="+mn-ea"/>
                        <a:cs typeface="Arial" panose="020B0604020202020204" pitchFamily="34" charset="0"/>
                      </a:endParaRPr>
                    </a:p>
                  </a:txBody>
                  <a:tcPr marL="68580" marR="68580" marT="0" marB="0" anchor="ctr">
                    <a:solidFill>
                      <a:srgbClr val="414F8C">
                        <a:alpha val="9020"/>
                      </a:srgbClr>
                    </a:solidFill>
                  </a:tcPr>
                </a:tc>
                <a:extLst>
                  <a:ext uri="{0D108BD9-81ED-4DB2-BD59-A6C34878D82A}">
                    <a16:rowId xmlns:a16="http://schemas.microsoft.com/office/drawing/2014/main" val="2681917754"/>
                  </a:ext>
                </a:extLst>
              </a:tr>
              <a:tr h="489693">
                <a:tc>
                  <a:txBody>
                    <a:bodyPr/>
                    <a:lstStyle/>
                    <a:p>
                      <a:pPr marL="0" marR="0" algn="l" defTabSz="914400" rtl="0" eaLnBrk="1" latinLnBrk="0" hangingPunct="1">
                        <a:lnSpc>
                          <a:spcPct val="107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Common Alternate EVV Vendor Support Issues </a:t>
                      </a:r>
                    </a:p>
                  </a:txBody>
                  <a:tcPr marL="68580" marR="68580" marT="0" marB="0" anchor="ctr">
                    <a:solidFill>
                      <a:srgbClr val="414F8C">
                        <a:alpha val="9020"/>
                      </a:srgbClr>
                    </a:solidFill>
                  </a:tcPr>
                </a:tc>
                <a:extLst>
                  <a:ext uri="{0D108BD9-81ED-4DB2-BD59-A6C34878D82A}">
                    <a16:rowId xmlns:a16="http://schemas.microsoft.com/office/drawing/2014/main" val="3413287744"/>
                  </a:ext>
                </a:extLst>
              </a:tr>
              <a:tr h="489693">
                <a:tc>
                  <a:txBody>
                    <a:bodyPr/>
                    <a:lstStyle/>
                    <a:p>
                      <a:pPr marL="0" marR="0" lvl="0" indent="0" algn="l" defTabSz="914400" rtl="0" eaLnBrk="1" fontAlgn="auto" latinLnBrk="0" hangingPunct="1">
                        <a:lnSpc>
                          <a:spcPct val="107000"/>
                        </a:lnSpc>
                        <a:spcBef>
                          <a:spcPts val="0"/>
                        </a:spcBef>
                        <a:spcAft>
                          <a:spcPts val="1000"/>
                        </a:spcAft>
                        <a:buClrTx/>
                        <a:buSzTx/>
                        <a:buFontTx/>
                        <a:buNone/>
                        <a:tabLst/>
                        <a:defRPr/>
                      </a:pPr>
                      <a:r>
                        <a:rPr lang="en-US" sz="2400" b="0" kern="1200">
                          <a:solidFill>
                            <a:schemeClr val="dk1"/>
                          </a:solidFill>
                          <a:latin typeface="Arial" panose="020B0604020202020204" pitchFamily="34" charset="0"/>
                          <a:ea typeface="+mn-ea"/>
                          <a:cs typeface="Arial" panose="020B0604020202020204" pitchFamily="34" charset="0"/>
                        </a:rPr>
                        <a:t>Integration Best Practices </a:t>
                      </a:r>
                    </a:p>
                  </a:txBody>
                  <a:tcPr marL="68580" marR="68580" marT="0" marB="0" anchor="ctr">
                    <a:solidFill>
                      <a:srgbClr val="414F8C">
                        <a:alpha val="9020"/>
                      </a:srgbClr>
                    </a:solidFill>
                  </a:tcPr>
                </a:tc>
                <a:extLst>
                  <a:ext uri="{0D108BD9-81ED-4DB2-BD59-A6C34878D82A}">
                    <a16:rowId xmlns:a16="http://schemas.microsoft.com/office/drawing/2014/main" val="235263383"/>
                  </a:ext>
                </a:extLst>
              </a:tr>
              <a:tr h="489693">
                <a:tc>
                  <a:txBody>
                    <a:bodyPr/>
                    <a:lstStyle/>
                    <a:p>
                      <a:pPr marL="0" marR="0" lvl="0" indent="0">
                        <a:spcBef>
                          <a:spcPts val="0"/>
                        </a:spcBef>
                        <a:spcAft>
                          <a:spcPts val="600"/>
                        </a:spcAft>
                        <a:buFont typeface="Symbol" panose="05050102010706020507" pitchFamily="18" charset="2"/>
                        <a:buNone/>
                      </a:pPr>
                      <a:r>
                        <a:rPr lang="en-US" sz="2400" b="0" kern="1200">
                          <a:solidFill>
                            <a:schemeClr val="dk1"/>
                          </a:solidFill>
                          <a:latin typeface="Arial" panose="020B0604020202020204" pitchFamily="34" charset="0"/>
                          <a:ea typeface="+mn-ea"/>
                          <a:cs typeface="Arial" panose="020B0604020202020204" pitchFamily="34" charset="0"/>
                        </a:rPr>
                        <a:t>Alternate EVV Vendor and Provider Agency Support Resources</a:t>
                      </a:r>
                    </a:p>
                  </a:txBody>
                  <a:tcPr marL="68580" marR="68580" marT="0" marB="0" anchor="ctr">
                    <a:solidFill>
                      <a:srgbClr val="414F8C">
                        <a:alpha val="9020"/>
                      </a:srgbClr>
                    </a:solidFill>
                  </a:tcPr>
                </a:tc>
                <a:extLst>
                  <a:ext uri="{0D108BD9-81ED-4DB2-BD59-A6C34878D82A}">
                    <a16:rowId xmlns:a16="http://schemas.microsoft.com/office/drawing/2014/main" val="2528594260"/>
                  </a:ext>
                </a:extLst>
              </a:tr>
            </a:tbl>
          </a:graphicData>
        </a:graphic>
      </p:graphicFrame>
      <p:sp>
        <p:nvSpPr>
          <p:cNvPr id="3" name="Title 3">
            <a:extLst>
              <a:ext uri="{FF2B5EF4-FFF2-40B4-BE49-F238E27FC236}">
                <a16:creationId xmlns:a16="http://schemas.microsoft.com/office/drawing/2014/main" id="{600C8F67-7E03-4D63-A213-78A27D287A1A}"/>
              </a:ext>
            </a:extLst>
          </p:cNvPr>
          <p:cNvSpPr>
            <a:spLocks noGrp="1"/>
          </p:cNvSpPr>
          <p:nvPr>
            <p:ph type="title"/>
          </p:nvPr>
        </p:nvSpPr>
        <p:spPr>
          <a:xfrm>
            <a:off x="61150" y="83301"/>
            <a:ext cx="10515600" cy="781050"/>
          </a:xfrm>
        </p:spPr>
        <p:txBody>
          <a:bodyPr>
            <a:normAutofit/>
          </a:bodyPr>
          <a:lstStyle/>
          <a:p>
            <a:r>
              <a:rPr lang="en-US" sz="3200">
                <a:latin typeface="Arial" panose="020B0604020202020204" pitchFamily="34" charset="0"/>
              </a:rPr>
              <a:t>Agenda</a:t>
            </a:r>
          </a:p>
        </p:txBody>
      </p:sp>
      <p:sp>
        <p:nvSpPr>
          <p:cNvPr id="2" name="Slide Number Placeholder 1">
            <a:extLst>
              <a:ext uri="{FF2B5EF4-FFF2-40B4-BE49-F238E27FC236}">
                <a16:creationId xmlns:a16="http://schemas.microsoft.com/office/drawing/2014/main" id="{6C67FA36-DE1E-4817-9B01-1D4B9106DB8F}"/>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3</a:t>
            </a:fld>
            <a:endParaRPr lang="en-US"/>
          </a:p>
        </p:txBody>
      </p:sp>
    </p:spTree>
    <p:extLst>
      <p:ext uri="{BB962C8B-B14F-4D97-AF65-F5344CB8AC3E}">
        <p14:creationId xmlns:p14="http://schemas.microsoft.com/office/powerpoint/2010/main" val="983776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D586-DF6D-4E5D-A341-7B89ECF3C988}"/>
              </a:ext>
            </a:extLst>
          </p:cNvPr>
          <p:cNvSpPr>
            <a:spLocks noGrp="1"/>
          </p:cNvSpPr>
          <p:nvPr>
            <p:ph type="title"/>
          </p:nvPr>
        </p:nvSpPr>
        <p:spPr>
          <a:xfrm>
            <a:off x="4350328" y="2701563"/>
            <a:ext cx="7453745" cy="1325563"/>
          </a:xfrm>
        </p:spPr>
        <p:txBody>
          <a:bodyPr>
            <a:normAutofit/>
          </a:bodyPr>
          <a:lstStyle/>
          <a:p>
            <a:r>
              <a:rPr lang="en-US" sz="3200">
                <a:solidFill>
                  <a:srgbClr val="4964A2"/>
                </a:solidFill>
                <a:latin typeface="Arial" panose="020B0604020202020204" pitchFamily="34" charset="0"/>
                <a:ea typeface="+mn-ea"/>
              </a:rPr>
              <a:t>Common Alternate EVV Vendor Support Issues</a:t>
            </a:r>
          </a:p>
        </p:txBody>
      </p:sp>
      <p:sp>
        <p:nvSpPr>
          <p:cNvPr id="3" name="Slide Number Placeholder 2">
            <a:extLst>
              <a:ext uri="{FF2B5EF4-FFF2-40B4-BE49-F238E27FC236}">
                <a16:creationId xmlns:a16="http://schemas.microsoft.com/office/drawing/2014/main" id="{D1E0FE99-382C-449E-9078-CD8A106525C0}"/>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30</a:t>
            </a:fld>
            <a:endParaRPr lang="en-US"/>
          </a:p>
        </p:txBody>
      </p:sp>
    </p:spTree>
    <p:extLst>
      <p:ext uri="{BB962C8B-B14F-4D97-AF65-F5344CB8AC3E}">
        <p14:creationId xmlns:p14="http://schemas.microsoft.com/office/powerpoint/2010/main" val="3985756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43215" y="41733"/>
            <a:ext cx="10657114" cy="644980"/>
          </a:xfrm>
        </p:spPr>
        <p:txBody>
          <a:bodyPr>
            <a:normAutofit/>
          </a:bodyPr>
          <a:lstStyle/>
          <a:p>
            <a:r>
              <a:rPr lang="en-US" sz="3200">
                <a:solidFill>
                  <a:srgbClr val="4964A2"/>
                </a:solidFill>
                <a:latin typeface="Arial" panose="020B0604020202020204" pitchFamily="34" charset="0"/>
                <a:ea typeface="+mn-ea"/>
              </a:rPr>
              <a:t>Common Alternate EVV Vendor Support Issues</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263912" y="1013599"/>
            <a:ext cx="10515600" cy="4608512"/>
          </a:xfrm>
        </p:spPr>
        <p:txBody>
          <a:bodyPr vert="horz" lIns="91440" tIns="45720" rIns="91440" bIns="45720" rtlCol="0" anchor="t">
            <a:normAutofit/>
          </a:bodyPr>
          <a:lstStyle/>
          <a:p>
            <a:r>
              <a:rPr lang="en-US" sz="2400" b="1">
                <a:latin typeface="Arial" panose="020B0604020202020204" pitchFamily="34" charset="0"/>
                <a:cs typeface="Arial" panose="020B0604020202020204" pitchFamily="34" charset="0"/>
              </a:rPr>
              <a:t>Invalid Credentials</a:t>
            </a:r>
          </a:p>
          <a:p>
            <a:endParaRPr lang="en-US" sz="2400" b="1">
              <a:latin typeface="Arial" panose="020B0604020202020204" pitchFamily="34" charset="0"/>
              <a:cs typeface="Arial" panose="020B0604020202020204" pitchFamily="34" charset="0"/>
            </a:endParaRPr>
          </a:p>
          <a:p>
            <a:pPr marL="1028700" lvl="1" indent="-342900">
              <a:buClr>
                <a:schemeClr val="accent1">
                  <a:lumMod val="75000"/>
                </a:schemeClr>
              </a:buClr>
              <a:buFont typeface="Arial" panose="020B0604020202020204" pitchFamily="34" charset="0"/>
              <a:buChar char="•"/>
            </a:pPr>
            <a:r>
              <a:rPr lang="en-US" sz="2400" b="1">
                <a:latin typeface="Arial" panose="020B0604020202020204" pitchFamily="34" charset="0"/>
                <a:cs typeface="Arial" panose="020B0604020202020204" pitchFamily="34" charset="0"/>
              </a:rPr>
              <a:t>Error Message</a:t>
            </a:r>
            <a:r>
              <a:rPr lang="en-US" sz="2400">
                <a:latin typeface="Arial" panose="020B0604020202020204" pitchFamily="34" charset="0"/>
                <a:cs typeface="Arial" panose="020B0604020202020204" pitchFamily="34" charset="0"/>
              </a:rPr>
              <a:t>: Error Message: “Request contains the following providers that are not authorized for the given Account &amp; Credentials: [ProviderID]”.</a:t>
            </a:r>
          </a:p>
          <a:p>
            <a:pPr marL="1028700" lvl="1" indent="-342900">
              <a:buClr>
                <a:schemeClr val="accent1">
                  <a:lumMod val="75000"/>
                </a:schemeClr>
              </a:buClr>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1028700" lvl="1" indent="-342900">
              <a:buClr>
                <a:schemeClr val="accent1">
                  <a:lumMod val="75000"/>
                </a:schemeClr>
              </a:buClr>
              <a:buFont typeface="Arial" panose="020B0604020202020204" pitchFamily="34" charset="0"/>
              <a:buChar char="•"/>
            </a:pPr>
            <a:r>
              <a:rPr lang="en-US" sz="2400" b="1">
                <a:latin typeface="Arial" panose="020B0604020202020204" pitchFamily="34" charset="0"/>
                <a:cs typeface="Arial" panose="020B0604020202020204" pitchFamily="34" charset="0"/>
              </a:rPr>
              <a:t>Root Cause:</a:t>
            </a:r>
          </a:p>
          <a:p>
            <a:pPr marL="1600200" lvl="2" indent="-457200">
              <a:lnSpc>
                <a:spcPct val="80000"/>
              </a:lnSpc>
              <a:buClr>
                <a:schemeClr val="accent1">
                  <a:lumMod val="75000"/>
                </a:schemeClr>
              </a:buClr>
            </a:pPr>
            <a:r>
              <a:rPr lang="en-US" sz="2400">
                <a:latin typeface="Arial" panose="020B0604020202020204" pitchFamily="34" charset="0"/>
                <a:cs typeface="Arial" panose="020B0604020202020204" pitchFamily="34" charset="0"/>
              </a:rPr>
              <a:t>Provider agency does not have valid credentials.</a:t>
            </a:r>
          </a:p>
          <a:p>
            <a:pPr marL="1600200" lvl="2" indent="-457200">
              <a:lnSpc>
                <a:spcPct val="80000"/>
              </a:lnSpc>
              <a:buClr>
                <a:schemeClr val="accent1">
                  <a:lumMod val="75000"/>
                </a:schemeClr>
              </a:buClr>
            </a:pPr>
            <a:endParaRPr lang="en-US" sz="2400">
              <a:latin typeface="Arial" panose="020B0604020202020204" pitchFamily="34" charset="0"/>
              <a:cs typeface="Arial" panose="020B0604020202020204" pitchFamily="34" charset="0"/>
            </a:endParaRPr>
          </a:p>
          <a:p>
            <a:pPr marL="1028700" lvl="1" indent="-342900">
              <a:buClr>
                <a:schemeClr val="accent1">
                  <a:lumMod val="75000"/>
                </a:schemeClr>
              </a:buClr>
              <a:buFont typeface="Arial" panose="020B0604020202020204" pitchFamily="34" charset="0"/>
              <a:buChar char="•"/>
            </a:pPr>
            <a:r>
              <a:rPr lang="en-US" sz="2400" b="1">
                <a:latin typeface="Arial" panose="020B0604020202020204" pitchFamily="34" charset="0"/>
                <a:cs typeface="Arial" panose="020B0604020202020204" pitchFamily="34" charset="0"/>
              </a:rPr>
              <a:t>What can we do to troubleshoot?</a:t>
            </a:r>
          </a:p>
          <a:p>
            <a:pPr marL="1485900" lvl="2" indent="-342900"/>
            <a:r>
              <a:rPr lang="en-US" sz="2400">
                <a:latin typeface="Arial" panose="020B0604020202020204" pitchFamily="34" charset="0"/>
                <a:cs typeface="Arial" panose="020B0604020202020204" pitchFamily="34" charset="0"/>
              </a:rPr>
              <a:t>Contact Sandata at: </a:t>
            </a:r>
            <a:r>
              <a:rPr lang="en-US" sz="2400">
                <a:latin typeface="Arial" panose="020B0604020202020204" pitchFamily="34" charset="0"/>
                <a:cs typeface="Arial" panose="020B0604020202020204" pitchFamily="34" charset="0"/>
                <a:hlinkClick r:id="rId2"/>
              </a:rPr>
              <a:t>CAAltEVV@Sandata.com</a:t>
            </a:r>
            <a:endParaRPr lang="en-US" sz="24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92F2D9-B7B8-49C1-A11D-E27AC7BA72CD}"/>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31</a:t>
            </a:fld>
            <a:endParaRPr lang="en-US"/>
          </a:p>
        </p:txBody>
      </p:sp>
    </p:spTree>
    <p:extLst>
      <p:ext uri="{BB962C8B-B14F-4D97-AF65-F5344CB8AC3E}">
        <p14:creationId xmlns:p14="http://schemas.microsoft.com/office/powerpoint/2010/main" val="241247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35780" y="31950"/>
            <a:ext cx="10515600" cy="627360"/>
          </a:xfrm>
        </p:spPr>
        <p:txBody>
          <a:bodyPr>
            <a:normAutofit/>
          </a:bodyPr>
          <a:lstStyle/>
          <a:p>
            <a:r>
              <a:rPr lang="en-US" sz="3200">
                <a:solidFill>
                  <a:srgbClr val="4964A2"/>
                </a:solidFill>
                <a:latin typeface="Arial" panose="020B0604020202020204" pitchFamily="34" charset="0"/>
                <a:ea typeface="+mn-ea"/>
              </a:rPr>
              <a:t>Common Alternate EVV Vendor Support Issues</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194400" y="839310"/>
            <a:ext cx="11642561" cy="5380619"/>
          </a:xfrm>
        </p:spPr>
        <p:txBody>
          <a:bodyPr vert="horz" lIns="91440" tIns="45720" rIns="91440" bIns="45720" rtlCol="0" anchor="t">
            <a:noAutofit/>
          </a:bodyPr>
          <a:lstStyle/>
          <a:p>
            <a:r>
              <a:rPr lang="en-US" sz="2400" b="1" dirty="0">
                <a:latin typeface="Arial" panose="020B0604020202020204" pitchFamily="34" charset="0"/>
                <a:cs typeface="Arial" panose="020B0604020202020204" pitchFamily="34" charset="0"/>
              </a:rPr>
              <a:t>Client Not Found – Error Code -1021 (Visit Record)</a:t>
            </a:r>
          </a:p>
          <a:p>
            <a:pPr marL="342900" indent="-342900"/>
            <a:r>
              <a:rPr lang="en-US" sz="2400" b="1" dirty="0">
                <a:latin typeface="Arial" panose="020B0604020202020204" pitchFamily="34" charset="0"/>
                <a:cs typeface="Arial" panose="020B0604020202020204" pitchFamily="34" charset="0"/>
              </a:rPr>
              <a:t>Error Message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Client_ID</a:t>
            </a:r>
            <a:r>
              <a:rPr lang="en-US" sz="2400" dirty="0">
                <a:latin typeface="Arial" panose="020B0604020202020204" pitchFamily="34" charset="0"/>
                <a:cs typeface="Arial" panose="020B0604020202020204" pitchFamily="34" charset="0"/>
              </a:rPr>
              <a:t> Not Found”</a:t>
            </a:r>
          </a:p>
          <a:p>
            <a:pPr marL="342900" indent="-342900"/>
            <a:r>
              <a:rPr lang="en-US" sz="2400" b="1" dirty="0">
                <a:latin typeface="Arial" panose="020B0604020202020204" pitchFamily="34" charset="0"/>
                <a:cs typeface="Arial" panose="020B0604020202020204" pitchFamily="34" charset="0"/>
              </a:rPr>
              <a:t>Root Cause 1:</a:t>
            </a:r>
          </a:p>
          <a:p>
            <a:pPr marL="1143000" lvl="1" indent="-457200"/>
            <a:r>
              <a:rPr lang="en-US" sz="2400" dirty="0">
                <a:latin typeface="Arial" panose="020B0604020202020204" pitchFamily="34" charset="0"/>
                <a:cs typeface="Arial" panose="020B0604020202020204" pitchFamily="34" charset="0"/>
              </a:rPr>
              <a:t>Client does not exist in provider agency account.</a:t>
            </a:r>
          </a:p>
          <a:p>
            <a:pPr marL="1485900" lvl="2" indent="-342900"/>
            <a:r>
              <a:rPr lang="en-US" sz="2400" dirty="0">
                <a:latin typeface="Arial" panose="020B0604020202020204" pitchFamily="34" charset="0"/>
                <a:cs typeface="Arial" panose="020B0604020202020204" pitchFamily="34" charset="0"/>
              </a:rPr>
              <a:t>Client JSON failed to be created.</a:t>
            </a:r>
          </a:p>
          <a:p>
            <a:pPr marL="1485900" lvl="2" indent="-342900"/>
            <a:r>
              <a:rPr lang="en-US" sz="2400" dirty="0">
                <a:latin typeface="Arial" panose="020B0604020202020204" pitchFamily="34" charset="0"/>
                <a:cs typeface="Arial" panose="020B0604020202020204" pitchFamily="34" charset="0"/>
              </a:rPr>
              <a:t>Transmission of visit data with not correctly formatted Client Identifier.</a:t>
            </a:r>
          </a:p>
          <a:p>
            <a:pPr marL="1028700" lvl="1" indent="-342900"/>
            <a:r>
              <a:rPr lang="en-US" sz="2400" dirty="0">
                <a:latin typeface="Arial" panose="020B0604020202020204" pitchFamily="34" charset="0"/>
                <a:cs typeface="Arial" panose="020B0604020202020204" pitchFamily="34" charset="0"/>
              </a:rPr>
              <a:t>Client does not exist in provider agency client data.</a:t>
            </a:r>
          </a:p>
          <a:p>
            <a:pPr marL="1485900" lvl="2" indent="-342900">
              <a:buClr>
                <a:srgbClr val="4964A2"/>
              </a:buClr>
            </a:pPr>
            <a:r>
              <a:rPr lang="en-US" sz="2400" dirty="0">
                <a:latin typeface="Arial" panose="020B0604020202020204" pitchFamily="34" charset="0"/>
                <a:cs typeface="Arial" panose="020B0604020202020204" pitchFamily="34" charset="0"/>
              </a:rPr>
              <a:t>Error Message: “</a:t>
            </a:r>
            <a:r>
              <a:rPr lang="en-US" sz="2400" dirty="0" err="1">
                <a:latin typeface="Arial" panose="020B0604020202020204" pitchFamily="34" charset="0"/>
                <a:cs typeface="Arial" panose="020B0604020202020204" pitchFamily="34" charset="0"/>
              </a:rPr>
              <a:t>Client_ID</a:t>
            </a:r>
            <a:r>
              <a:rPr lang="en-US" sz="2400" dirty="0">
                <a:latin typeface="Arial" panose="020B0604020202020204" pitchFamily="34" charset="0"/>
                <a:cs typeface="Arial" panose="020B0604020202020204" pitchFamily="34" charset="0"/>
              </a:rPr>
              <a:t> Not Found” will post if a client record is not able to be matched.</a:t>
            </a:r>
          </a:p>
          <a:p>
            <a:pPr marL="1485900" lvl="2" indent="-342900">
              <a:buClr>
                <a:srgbClr val="4964A2"/>
              </a:buClr>
            </a:pPr>
            <a:r>
              <a:rPr lang="en-US" sz="2400" dirty="0" err="1">
                <a:latin typeface="Arial" panose="020B0604020202020204" pitchFamily="34" charset="0"/>
                <a:cs typeface="Arial" panose="020B0604020202020204" pitchFamily="34" charset="0"/>
              </a:rPr>
              <a:t>ClientIdentifier</a:t>
            </a:r>
            <a:r>
              <a:rPr lang="en-US" sz="2400" dirty="0">
                <a:latin typeface="Arial" panose="020B0604020202020204" pitchFamily="34" charset="0"/>
                <a:cs typeface="Arial" panose="020B0604020202020204" pitchFamily="34" charset="0"/>
              </a:rPr>
              <a:t> submitted for visit record is different from the client record.</a:t>
            </a:r>
          </a:p>
          <a:p>
            <a:pPr marL="1485900" lvl="2" indent="-342900">
              <a:buClr>
                <a:srgbClr val="4964A2"/>
              </a:buClr>
            </a:pPr>
            <a:r>
              <a:rPr lang="en-US" sz="2400" dirty="0">
                <a:latin typeface="Arial" panose="020B0604020202020204" pitchFamily="34" charset="0"/>
                <a:cs typeface="Arial" panose="020B0604020202020204" pitchFamily="34" charset="0"/>
              </a:rPr>
              <a:t>Lower case alpha character in the </a:t>
            </a:r>
            <a:r>
              <a:rPr lang="en-US" sz="2400" dirty="0" err="1">
                <a:latin typeface="Arial" panose="020B0604020202020204" pitchFamily="34" charset="0"/>
                <a:cs typeface="Arial" panose="020B0604020202020204" pitchFamily="34" charset="0"/>
              </a:rPr>
              <a:t>CIN</a:t>
            </a:r>
            <a:r>
              <a:rPr lang="en-US" sz="2400" dirty="0">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7ED7DBAA-A2A0-480A-8DC2-3DBEC5BB0CED}"/>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32</a:t>
            </a:fld>
            <a:endParaRPr lang="en-US"/>
          </a:p>
        </p:txBody>
      </p:sp>
    </p:spTree>
    <p:extLst>
      <p:ext uri="{BB962C8B-B14F-4D97-AF65-F5344CB8AC3E}">
        <p14:creationId xmlns:p14="http://schemas.microsoft.com/office/powerpoint/2010/main" val="248595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85493" y="161911"/>
            <a:ext cx="10515600" cy="627360"/>
          </a:xfrm>
        </p:spPr>
        <p:txBody>
          <a:bodyPr>
            <a:normAutofit/>
          </a:bodyPr>
          <a:lstStyle/>
          <a:p>
            <a:r>
              <a:rPr lang="en-US" sz="3200">
                <a:solidFill>
                  <a:srgbClr val="4964A2"/>
                </a:solidFill>
                <a:latin typeface="Arial" panose="020B0604020202020204" pitchFamily="34" charset="0"/>
                <a:ea typeface="+mn-ea"/>
              </a:rPr>
              <a:t>Common Alternate EVV Vendor Support Issues</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397625" y="1023447"/>
            <a:ext cx="10515600" cy="5380619"/>
          </a:xfrm>
        </p:spPr>
        <p:txBody>
          <a:bodyPr vert="horz" lIns="91440" tIns="45720" rIns="91440" bIns="45720" rtlCol="0" anchor="t">
            <a:normAutofit/>
          </a:bodyPr>
          <a:lstStyle/>
          <a:p>
            <a:pPr marL="342900" indent="-342900"/>
            <a:r>
              <a:rPr lang="en-US" sz="2400" b="1">
                <a:latin typeface="Arial" panose="020B0604020202020204" pitchFamily="34" charset="0"/>
                <a:cs typeface="Arial" panose="020B0604020202020204" pitchFamily="34" charset="0"/>
              </a:rPr>
              <a:t>What can we do to troubleshoot?</a:t>
            </a:r>
          </a:p>
          <a:p>
            <a:pPr marL="342900" indent="-342900"/>
            <a:endParaRPr lang="en-US" sz="2400" b="1">
              <a:latin typeface="Arial" panose="020B0604020202020204" pitchFamily="34" charset="0"/>
              <a:cs typeface="Arial" panose="020B0604020202020204" pitchFamily="34" charset="0"/>
            </a:endParaRPr>
          </a:p>
          <a:p>
            <a:pPr marL="1028700" lvl="1" indent="-342900">
              <a:buClr>
                <a:schemeClr val="accent1">
                  <a:lumMod val="75000"/>
                </a:schemeClr>
              </a:buClr>
              <a:buFont typeface="Arial" panose="020B0604020202020204" pitchFamily="34" charset="0"/>
              <a:buChar char="•"/>
            </a:pPr>
            <a:r>
              <a:rPr lang="en-US" sz="2400">
                <a:latin typeface="Arial" panose="020B0604020202020204" pitchFamily="34" charset="0"/>
                <a:cs typeface="Arial" panose="020B0604020202020204" pitchFamily="34" charset="0"/>
              </a:rPr>
              <a:t>Check CalEVV to ensure Client record was successfully added to the provider agency account.</a:t>
            </a:r>
          </a:p>
          <a:p>
            <a:pPr marL="1028700" lvl="1" indent="-342900">
              <a:buClr>
                <a:schemeClr val="accent1">
                  <a:lumMod val="75000"/>
                </a:schemeClr>
              </a:buClr>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1028700" lvl="1" indent="-342900">
              <a:buClr>
                <a:schemeClr val="accent1">
                  <a:lumMod val="75000"/>
                </a:schemeClr>
              </a:buClr>
              <a:buFont typeface="Arial" panose="020B0604020202020204" pitchFamily="34" charset="0"/>
              <a:buChar char="•"/>
            </a:pPr>
            <a:r>
              <a:rPr lang="en-US" sz="2400">
                <a:latin typeface="Arial" panose="020B0604020202020204" pitchFamily="34" charset="0"/>
                <a:cs typeface="Arial" panose="020B0604020202020204" pitchFamily="34" charset="0"/>
              </a:rPr>
              <a:t>Check the Alternate EVV Vendor Specification for the Client and Visit data formats and ensure the correct value is in the correct field and case.</a:t>
            </a:r>
          </a:p>
          <a:p>
            <a:pPr lvl="1" indent="0">
              <a:buClr>
                <a:schemeClr val="accent1">
                  <a:lumMod val="75000"/>
                </a:schemeClr>
              </a:buClr>
              <a:buNone/>
            </a:pPr>
            <a:endParaRPr lang="en-US" sz="2400">
              <a:latin typeface="Arial" panose="020B0604020202020204" pitchFamily="34" charset="0"/>
              <a:cs typeface="Arial" panose="020B0604020202020204" pitchFamily="34" charset="0"/>
            </a:endParaRPr>
          </a:p>
          <a:p>
            <a:pPr marL="1028700" lvl="1" indent="-342900">
              <a:buClr>
                <a:schemeClr val="accent1">
                  <a:lumMod val="75000"/>
                </a:schemeClr>
              </a:buClr>
              <a:buFont typeface="Arial" panose="020B0604020202020204" pitchFamily="34" charset="0"/>
              <a:buChar char="•"/>
            </a:pPr>
            <a:r>
              <a:rPr lang="en-US" sz="2400">
                <a:latin typeface="Arial" panose="020B0604020202020204" pitchFamily="34" charset="0"/>
                <a:cs typeface="Arial" panose="020B0604020202020204" pitchFamily="34" charset="0"/>
              </a:rPr>
              <a:t>Ensure Visit ClientIdentifier matches ClientIdentifier on Client record.</a:t>
            </a:r>
          </a:p>
          <a:p>
            <a:pPr marL="1028700" lvl="1" indent="-342900">
              <a:buClr>
                <a:schemeClr val="accent1">
                  <a:lumMod val="75000"/>
                </a:schemeClr>
              </a:buClr>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1028700" lvl="1" indent="-342900">
              <a:buClr>
                <a:schemeClr val="accent1">
                  <a:lumMod val="75000"/>
                </a:schemeClr>
              </a:buClr>
              <a:buFont typeface="Arial" panose="020B0604020202020204" pitchFamily="34" charset="0"/>
              <a:buChar char="•"/>
            </a:pPr>
            <a:r>
              <a:rPr lang="en-US" sz="2400">
                <a:latin typeface="Arial" panose="020B0604020202020204" pitchFamily="34" charset="0"/>
                <a:cs typeface="Arial" panose="020B0604020202020204" pitchFamily="34" charset="0"/>
              </a:rPr>
              <a:t>May need to involve Sandata Alternate EVV Vendor support for additional troubleshooting. </a:t>
            </a:r>
            <a:r>
              <a:rPr lang="en-US" sz="2400">
                <a:latin typeface="Arial" panose="020B0604020202020204" pitchFamily="34" charset="0"/>
                <a:cs typeface="Arial" panose="020B0604020202020204" pitchFamily="34" charset="0"/>
                <a:hlinkClick r:id="rId2"/>
              </a:rPr>
              <a:t>CAAltEVV@Sandata.com</a:t>
            </a:r>
            <a:endParaRPr lang="en-US" sz="24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1FF7509-744A-45D5-8D22-C8293A6CB23B}"/>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33</a:t>
            </a:fld>
            <a:endParaRPr lang="en-US"/>
          </a:p>
        </p:txBody>
      </p:sp>
    </p:spTree>
    <p:extLst>
      <p:ext uri="{BB962C8B-B14F-4D97-AF65-F5344CB8AC3E}">
        <p14:creationId xmlns:p14="http://schemas.microsoft.com/office/powerpoint/2010/main" val="241188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26959" y="35562"/>
            <a:ext cx="10778412" cy="804015"/>
          </a:xfrm>
        </p:spPr>
        <p:txBody>
          <a:bodyPr>
            <a:normAutofit/>
          </a:bodyPr>
          <a:lstStyle/>
          <a:p>
            <a:r>
              <a:rPr lang="en-US" sz="3200">
                <a:solidFill>
                  <a:srgbClr val="4964A2"/>
                </a:solidFill>
                <a:latin typeface="Arial" panose="020B0604020202020204" pitchFamily="34" charset="0"/>
                <a:ea typeface="+mn-ea"/>
              </a:rPr>
              <a:t>Common Alternate EVV Vendor Support Issues</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415762" y="1051348"/>
            <a:ext cx="11579438" cy="4627502"/>
          </a:xfrm>
        </p:spPr>
        <p:txBody>
          <a:bodyPr vert="horz" lIns="91440" tIns="45720" rIns="91440" bIns="45720" rtlCol="0" anchor="t">
            <a:noAutofit/>
          </a:bodyPr>
          <a:lstStyle/>
          <a:p>
            <a:pPr>
              <a:lnSpc>
                <a:spcPct val="100000"/>
              </a:lnSpc>
              <a:spcBef>
                <a:spcPts val="0"/>
              </a:spcBef>
            </a:pPr>
            <a:r>
              <a:rPr lang="en-US" sz="2400" b="1">
                <a:latin typeface="Arial" panose="020B0604020202020204" pitchFamily="34" charset="0"/>
                <a:cs typeface="Arial" panose="020B0604020202020204" pitchFamily="34" charset="0"/>
              </a:rPr>
              <a:t>Worker Not Found – Error Code -1031 (Visit Record)</a:t>
            </a:r>
          </a:p>
          <a:p>
            <a:pPr>
              <a:lnSpc>
                <a:spcPct val="100000"/>
              </a:lnSpc>
              <a:spcBef>
                <a:spcPts val="0"/>
              </a:spcBef>
              <a:buClr>
                <a:srgbClr val="4964A2"/>
              </a:buClr>
            </a:pPr>
            <a:r>
              <a:rPr lang="en-US" sz="2400" b="1">
                <a:latin typeface="Arial" panose="020B0604020202020204" pitchFamily="34" charset="0"/>
                <a:cs typeface="Arial" panose="020B0604020202020204" pitchFamily="34" charset="0"/>
              </a:rPr>
              <a:t>Error Message</a:t>
            </a:r>
            <a:r>
              <a:rPr lang="en-US" sz="2400">
                <a:latin typeface="Arial" panose="020B0604020202020204" pitchFamily="34" charset="0"/>
                <a:cs typeface="Arial" panose="020B0604020202020204" pitchFamily="34" charset="0"/>
              </a:rPr>
              <a:t>: “Worker_ID Not Found”</a:t>
            </a:r>
          </a:p>
          <a:p>
            <a:pPr>
              <a:lnSpc>
                <a:spcPct val="100000"/>
              </a:lnSpc>
              <a:spcBef>
                <a:spcPts val="0"/>
              </a:spcBef>
              <a:buClr>
                <a:srgbClr val="4964A2"/>
              </a:buClr>
            </a:pPr>
            <a:r>
              <a:rPr lang="en-US" sz="2400" b="1">
                <a:latin typeface="Arial" panose="020B0604020202020204" pitchFamily="34" charset="0"/>
                <a:cs typeface="Arial" panose="020B0604020202020204" pitchFamily="34" charset="0"/>
              </a:rPr>
              <a:t>Root Cause 1:</a:t>
            </a:r>
          </a:p>
          <a:p>
            <a:pPr marL="342900" indent="-342900">
              <a:lnSpc>
                <a:spcPct val="100000"/>
              </a:lnSpc>
              <a:spcBef>
                <a:spcPts val="0"/>
              </a:spcBef>
              <a:buClr>
                <a:srgbClr val="4964A2"/>
              </a:buClr>
              <a:buFont typeface="Arial" panose="020B0604020202020204" pitchFamily="34" charset="0"/>
              <a:buChar char="•"/>
            </a:pPr>
            <a:endParaRPr lang="en-US" sz="2400" b="1">
              <a:latin typeface="Arial" panose="020B0604020202020204" pitchFamily="34" charset="0"/>
              <a:cs typeface="Arial" panose="020B0604020202020204" pitchFamily="34" charset="0"/>
            </a:endParaRPr>
          </a:p>
          <a:p>
            <a:pPr marL="1143000" lvl="1" indent="-457200">
              <a:lnSpc>
                <a:spcPct val="100000"/>
              </a:lnSpc>
              <a:spcBef>
                <a:spcPts val="0"/>
              </a:spcBef>
              <a:buClr>
                <a:srgbClr val="4964A2"/>
              </a:buClr>
            </a:pPr>
            <a:r>
              <a:rPr lang="en-US" sz="2600">
                <a:latin typeface="Arial" panose="020B0604020202020204" pitchFamily="34" charset="0"/>
                <a:cs typeface="Arial" panose="020B0604020202020204" pitchFamily="34" charset="0"/>
              </a:rPr>
              <a:t>Employee not properly specified.</a:t>
            </a:r>
          </a:p>
          <a:p>
            <a:pPr marL="1143000" lvl="1" indent="-457200">
              <a:lnSpc>
                <a:spcPct val="100000"/>
              </a:lnSpc>
              <a:spcBef>
                <a:spcPts val="0"/>
              </a:spcBef>
              <a:buClr>
                <a:srgbClr val="4964A2"/>
              </a:buClr>
            </a:pPr>
            <a:r>
              <a:rPr lang="en-US" sz="2600">
                <a:latin typeface="Arial" panose="020B0604020202020204" pitchFamily="34" charset="0"/>
                <a:cs typeface="Arial" panose="020B0604020202020204" pitchFamily="34" charset="0"/>
              </a:rPr>
              <a:t>Employee Identifier is not correctly formatted. For example: the ID may be longer than 9 digits or include alpha characters.</a:t>
            </a:r>
          </a:p>
          <a:p>
            <a:pPr marL="1143000" lvl="1" indent="-457200">
              <a:lnSpc>
                <a:spcPct val="100000"/>
              </a:lnSpc>
              <a:spcBef>
                <a:spcPts val="0"/>
              </a:spcBef>
              <a:buClr>
                <a:srgbClr val="4964A2"/>
              </a:buClr>
            </a:pPr>
            <a:r>
              <a:rPr lang="en-US" sz="2600">
                <a:latin typeface="Arial" panose="020B0604020202020204" pitchFamily="34" charset="0"/>
                <a:cs typeface="Arial" panose="020B0604020202020204" pitchFamily="34" charset="0"/>
              </a:rPr>
              <a:t>Inconsistent Employee Identifier used in Employee and Visit transmissions.</a:t>
            </a:r>
          </a:p>
          <a:p>
            <a:pPr marL="1143000" lvl="1" indent="-457200">
              <a:lnSpc>
                <a:spcPct val="100000"/>
              </a:lnSpc>
              <a:spcBef>
                <a:spcPts val="0"/>
              </a:spcBef>
              <a:buClr>
                <a:srgbClr val="4964A2"/>
              </a:buClr>
            </a:pPr>
            <a:r>
              <a:rPr lang="en-US" sz="2600">
                <a:latin typeface="Arial" panose="020B0604020202020204" pitchFamily="34" charset="0"/>
                <a:cs typeface="Arial" panose="020B0604020202020204" pitchFamily="34" charset="0"/>
              </a:rPr>
              <a:t>Improper transmission format where a valid Employee Identifier is in the wrong JSON field.</a:t>
            </a:r>
          </a:p>
        </p:txBody>
      </p:sp>
      <p:sp>
        <p:nvSpPr>
          <p:cNvPr id="4" name="Slide Number Placeholder 3">
            <a:extLst>
              <a:ext uri="{FF2B5EF4-FFF2-40B4-BE49-F238E27FC236}">
                <a16:creationId xmlns:a16="http://schemas.microsoft.com/office/drawing/2014/main" id="{26F0FEF5-4319-4931-9A88-58BBA5E27656}"/>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34</a:t>
            </a:fld>
            <a:endParaRPr lang="en-US"/>
          </a:p>
        </p:txBody>
      </p:sp>
    </p:spTree>
    <p:extLst>
      <p:ext uri="{BB962C8B-B14F-4D97-AF65-F5344CB8AC3E}">
        <p14:creationId xmlns:p14="http://schemas.microsoft.com/office/powerpoint/2010/main" val="2161890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25332" y="37186"/>
            <a:ext cx="10778412" cy="579863"/>
          </a:xfrm>
        </p:spPr>
        <p:txBody>
          <a:bodyPr>
            <a:normAutofit/>
          </a:bodyPr>
          <a:lstStyle/>
          <a:p>
            <a:r>
              <a:rPr lang="en-US" sz="3200">
                <a:solidFill>
                  <a:srgbClr val="4964A2"/>
                </a:solidFill>
                <a:latin typeface="Arial" panose="020B0604020202020204" pitchFamily="34" charset="0"/>
                <a:ea typeface="+mn-ea"/>
              </a:rPr>
              <a:t>Common Alternate EVV Vendor Support Issues</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387664" y="927878"/>
            <a:ext cx="10515600" cy="4627502"/>
          </a:xfrm>
        </p:spPr>
        <p:txBody>
          <a:bodyPr vert="horz" lIns="91440" tIns="45720" rIns="91440" bIns="45720" rtlCol="0" anchor="t">
            <a:noAutofit/>
          </a:bodyPr>
          <a:lstStyle/>
          <a:p>
            <a:pPr>
              <a:lnSpc>
                <a:spcPct val="100000"/>
              </a:lnSpc>
              <a:spcBef>
                <a:spcPts val="0"/>
              </a:spcBef>
            </a:pPr>
            <a:r>
              <a:rPr lang="en-US" sz="2400" b="1">
                <a:latin typeface="Arial" panose="020B0604020202020204" pitchFamily="34" charset="0"/>
                <a:cs typeface="Arial" panose="020B0604020202020204" pitchFamily="34" charset="0"/>
              </a:rPr>
              <a:t>What can we do to troubleshoot?</a:t>
            </a:r>
          </a:p>
          <a:p>
            <a:pPr>
              <a:lnSpc>
                <a:spcPct val="100000"/>
              </a:lnSpc>
              <a:spcBef>
                <a:spcPts val="0"/>
              </a:spcBef>
            </a:pPr>
            <a:endParaRPr lang="en-US" sz="2400" b="1">
              <a:latin typeface="Arial" panose="020B0604020202020204" pitchFamily="34" charset="0"/>
              <a:cs typeface="Arial" panose="020B0604020202020204" pitchFamily="34" charset="0"/>
            </a:endParaRPr>
          </a:p>
          <a:p>
            <a:pPr marL="1028700" lvl="1" indent="-342900">
              <a:lnSpc>
                <a:spcPct val="100000"/>
              </a:lnSpc>
              <a:spcBef>
                <a:spcPts val="0"/>
              </a:spcBef>
              <a:buClr>
                <a:srgbClr val="4964A2"/>
              </a:buClr>
              <a:buFont typeface="Arial" panose="020B0604020202020204" pitchFamily="34" charset="0"/>
              <a:buChar char="•"/>
            </a:pPr>
            <a:r>
              <a:rPr lang="en-US" sz="2400">
                <a:latin typeface="Arial" panose="020B0604020202020204" pitchFamily="34" charset="0"/>
                <a:cs typeface="Arial" panose="020B0604020202020204" pitchFamily="34" charset="0"/>
              </a:rPr>
              <a:t>Check the Alternate EVV Vendor Specification for the format and ensure the correct value in the correct field.</a:t>
            </a:r>
          </a:p>
          <a:p>
            <a:pPr marL="1028700" lvl="1" indent="-342900">
              <a:lnSpc>
                <a:spcPct val="100000"/>
              </a:lnSpc>
              <a:spcBef>
                <a:spcPts val="0"/>
              </a:spcBef>
              <a:buClr>
                <a:srgbClr val="4964A2"/>
              </a:buClr>
              <a:buFont typeface="Arial" panose="020B0604020202020204" pitchFamily="34" charset="0"/>
              <a:buChar char="•"/>
            </a:pPr>
            <a:r>
              <a:rPr lang="en-US" sz="2400">
                <a:latin typeface="Arial" panose="020B0604020202020204" pitchFamily="34" charset="0"/>
                <a:cs typeface="Arial" panose="020B0604020202020204" pitchFamily="34" charset="0"/>
              </a:rPr>
              <a:t>Check CalEVV to ensure Employee record was successfully added to the provider agency account.</a:t>
            </a:r>
          </a:p>
          <a:p>
            <a:pPr marL="1028700" lvl="1" indent="-342900">
              <a:lnSpc>
                <a:spcPct val="100000"/>
              </a:lnSpc>
              <a:spcBef>
                <a:spcPts val="0"/>
              </a:spcBef>
              <a:buClr>
                <a:srgbClr val="4964A2"/>
              </a:buClr>
              <a:buFont typeface="Arial" panose="020B0604020202020204" pitchFamily="34" charset="0"/>
              <a:buChar char="•"/>
            </a:pPr>
            <a:r>
              <a:rPr lang="en-US" sz="2400">
                <a:latin typeface="Arial" panose="020B0604020202020204" pitchFamily="34" charset="0"/>
                <a:cs typeface="Arial" panose="020B0604020202020204" pitchFamily="34" charset="0"/>
              </a:rPr>
              <a:t>Possible Next Steps: </a:t>
            </a:r>
          </a:p>
          <a:p>
            <a:pPr marL="1485900" lvl="2" indent="-342900">
              <a:lnSpc>
                <a:spcPct val="100000"/>
              </a:lnSpc>
              <a:spcBef>
                <a:spcPts val="0"/>
              </a:spcBef>
              <a:buClr>
                <a:srgbClr val="4964A2"/>
              </a:buClr>
            </a:pPr>
            <a:r>
              <a:rPr lang="en-US" sz="2400">
                <a:latin typeface="Arial" panose="020B0604020202020204" pitchFamily="34" charset="0"/>
                <a:cs typeface="Arial" panose="020B0604020202020204" pitchFamily="34" charset="0"/>
              </a:rPr>
              <a:t>Retransmit Employee data to CalEVV.</a:t>
            </a:r>
          </a:p>
          <a:p>
            <a:pPr marL="1485900" lvl="2" indent="-342900">
              <a:lnSpc>
                <a:spcPct val="100000"/>
              </a:lnSpc>
              <a:spcBef>
                <a:spcPts val="0"/>
              </a:spcBef>
              <a:buClr>
                <a:srgbClr val="4964A2"/>
              </a:buClr>
            </a:pPr>
            <a:r>
              <a:rPr lang="en-US" sz="2400">
                <a:latin typeface="Arial" panose="020B0604020202020204" pitchFamily="34" charset="0"/>
                <a:cs typeface="Arial" panose="020B0604020202020204" pitchFamily="34" charset="0"/>
              </a:rPr>
              <a:t>May need to involve Sandata Alternate EVV Vendor support for additional troubleshooting. </a:t>
            </a:r>
            <a:r>
              <a:rPr lang="en-US" sz="2400">
                <a:latin typeface="Arial" panose="020B0604020202020204" pitchFamily="34" charset="0"/>
                <a:cs typeface="Arial" panose="020B0604020202020204" pitchFamily="34" charset="0"/>
                <a:hlinkClick r:id="rId2"/>
              </a:rPr>
              <a:t>CAAltEVV@Sandata.com</a:t>
            </a:r>
            <a:endParaRPr lang="en-US" sz="24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EF33955-81D2-4112-81A6-09F2FA52534B}"/>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35</a:t>
            </a:fld>
            <a:endParaRPr lang="en-US"/>
          </a:p>
        </p:txBody>
      </p:sp>
    </p:spTree>
    <p:extLst>
      <p:ext uri="{BB962C8B-B14F-4D97-AF65-F5344CB8AC3E}">
        <p14:creationId xmlns:p14="http://schemas.microsoft.com/office/powerpoint/2010/main" val="1010203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28361" y="31544"/>
            <a:ext cx="10731759" cy="626160"/>
          </a:xfrm>
        </p:spPr>
        <p:txBody>
          <a:bodyPr>
            <a:normAutofit/>
          </a:bodyPr>
          <a:lstStyle/>
          <a:p>
            <a:r>
              <a:rPr lang="en-US" sz="3200">
                <a:latin typeface="Arial" panose="020B0604020202020204" pitchFamily="34" charset="0"/>
              </a:rPr>
              <a:t>Common Alternate EVV Vendor Support Issues</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414738" y="1157969"/>
            <a:ext cx="10515600" cy="4773522"/>
          </a:xfrm>
        </p:spPr>
        <p:txBody>
          <a:bodyPr vert="horz" lIns="91440" tIns="45720" rIns="91440" bIns="45720" rtlCol="0" anchor="t">
            <a:noAutofit/>
          </a:bodyPr>
          <a:lstStyle/>
          <a:p>
            <a:pPr>
              <a:lnSpc>
                <a:spcPct val="100000"/>
              </a:lnSpc>
              <a:spcBef>
                <a:spcPts val="0"/>
              </a:spcBef>
            </a:pPr>
            <a:r>
              <a:rPr lang="en-US" sz="2400" b="1">
                <a:latin typeface="Arial" panose="020B0604020202020204" pitchFamily="34" charset="0"/>
                <a:cs typeface="Arial" panose="020B0604020202020204" pitchFamily="34" charset="0"/>
              </a:rPr>
              <a:t>Service ID – Error Code -553 (Visit Record)</a:t>
            </a:r>
          </a:p>
          <a:p>
            <a:pPr>
              <a:lnSpc>
                <a:spcPct val="100000"/>
              </a:lnSpc>
              <a:spcBef>
                <a:spcPts val="0"/>
              </a:spcBef>
            </a:pPr>
            <a:r>
              <a:rPr lang="en-US" sz="2400" b="1">
                <a:latin typeface="Arial" panose="020B0604020202020204" pitchFamily="34" charset="0"/>
                <a:cs typeface="Arial" panose="020B0604020202020204" pitchFamily="34" charset="0"/>
              </a:rPr>
              <a:t>Error Message</a:t>
            </a:r>
            <a:r>
              <a:rPr lang="en-US" sz="2400">
                <a:latin typeface="Arial" panose="020B0604020202020204" pitchFamily="34" charset="0"/>
                <a:cs typeface="Arial" panose="020B0604020202020204" pitchFamily="34" charset="0"/>
              </a:rPr>
              <a:t>: “Error during retrieving service service_id entered”.</a:t>
            </a:r>
          </a:p>
          <a:p>
            <a:pPr>
              <a:lnSpc>
                <a:spcPct val="100000"/>
              </a:lnSpc>
              <a:spcBef>
                <a:spcPts val="0"/>
              </a:spcBef>
            </a:pPr>
            <a:r>
              <a:rPr lang="en-US" sz="2400" b="1">
                <a:latin typeface="Arial" panose="020B0604020202020204" pitchFamily="34" charset="0"/>
                <a:cs typeface="Arial" panose="020B0604020202020204" pitchFamily="34" charset="0"/>
              </a:rPr>
              <a:t>Root Cause 1</a:t>
            </a:r>
            <a:r>
              <a:rPr lang="en-US" sz="2400">
                <a:latin typeface="Arial" panose="020B0604020202020204" pitchFamily="34" charset="0"/>
                <a:cs typeface="Arial" panose="020B0604020202020204" pitchFamily="34" charset="0"/>
              </a:rPr>
              <a:t>:</a:t>
            </a:r>
          </a:p>
          <a:p>
            <a:pPr marL="1600200" lvl="2" indent="-457200">
              <a:lnSpc>
                <a:spcPct val="100000"/>
              </a:lnSpc>
              <a:spcBef>
                <a:spcPts val="0"/>
              </a:spcBef>
              <a:buClr>
                <a:schemeClr val="accent1">
                  <a:lumMod val="75000"/>
                </a:schemeClr>
              </a:buClr>
            </a:pPr>
            <a:r>
              <a:rPr lang="en-US" sz="2400">
                <a:latin typeface="Arial" panose="020B0604020202020204" pitchFamily="34" charset="0"/>
                <a:cs typeface="Arial" panose="020B0604020202020204" pitchFamily="34" charset="0"/>
              </a:rPr>
              <a:t>Missing service in visit. </a:t>
            </a:r>
          </a:p>
          <a:p>
            <a:pPr marL="1600200" lvl="2" indent="-457200">
              <a:lnSpc>
                <a:spcPct val="100000"/>
              </a:lnSpc>
              <a:spcBef>
                <a:spcPts val="0"/>
              </a:spcBef>
              <a:buClr>
                <a:schemeClr val="accent1">
                  <a:lumMod val="75000"/>
                </a:schemeClr>
              </a:buClr>
            </a:pPr>
            <a:r>
              <a:rPr lang="en-US" sz="2400">
                <a:latin typeface="Arial" panose="020B0604020202020204" pitchFamily="34" charset="0"/>
                <a:cs typeface="Arial" panose="020B0604020202020204" pitchFamily="34" charset="0"/>
              </a:rPr>
              <a:t>All visits must include the service provided to the member to be verified. </a:t>
            </a:r>
          </a:p>
          <a:p>
            <a:pPr lvl="1" indent="0">
              <a:buNone/>
            </a:pPr>
            <a:endParaRPr lang="en-US" sz="24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601A3FB-C155-472F-B265-DB1C842C6541}"/>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36</a:t>
            </a:fld>
            <a:endParaRPr lang="en-US"/>
          </a:p>
        </p:txBody>
      </p:sp>
    </p:spTree>
    <p:extLst>
      <p:ext uri="{BB962C8B-B14F-4D97-AF65-F5344CB8AC3E}">
        <p14:creationId xmlns:p14="http://schemas.microsoft.com/office/powerpoint/2010/main" val="2214665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0" y="33168"/>
            <a:ext cx="10731759" cy="626160"/>
          </a:xfrm>
        </p:spPr>
        <p:txBody>
          <a:bodyPr>
            <a:normAutofit/>
          </a:bodyPr>
          <a:lstStyle/>
          <a:p>
            <a:r>
              <a:rPr lang="en-US" sz="3200">
                <a:latin typeface="Arial" panose="020B0604020202020204" pitchFamily="34" charset="0"/>
              </a:rPr>
              <a:t>Common Alternate EVV Vendor Support Issues</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358980" y="918217"/>
            <a:ext cx="11494663" cy="4773522"/>
          </a:xfrm>
        </p:spPr>
        <p:txBody>
          <a:bodyPr vert="horz" lIns="91440" tIns="45720" rIns="91440" bIns="45720" rtlCol="0" anchor="t">
            <a:noAutofit/>
          </a:bodyPr>
          <a:lstStyle/>
          <a:p>
            <a:pPr marL="55563" lvl="1" indent="0">
              <a:buNone/>
            </a:pPr>
            <a:r>
              <a:rPr lang="en-US" sz="2400" b="1">
                <a:latin typeface="Arial" panose="020B0604020202020204" pitchFamily="34" charset="0"/>
                <a:cs typeface="Arial" panose="020B0604020202020204" pitchFamily="34" charset="0"/>
              </a:rPr>
              <a:t>What can we do to troubleshoot?</a:t>
            </a:r>
          </a:p>
          <a:p>
            <a:pPr marL="55563" lvl="1" indent="0">
              <a:buNone/>
            </a:pPr>
            <a:endParaRPr lang="en-US" sz="2400">
              <a:latin typeface="Arial" panose="020B0604020202020204" pitchFamily="34" charset="0"/>
              <a:cs typeface="Arial" panose="020B0604020202020204" pitchFamily="34" charset="0"/>
            </a:endParaRPr>
          </a:p>
          <a:p>
            <a:pPr marL="398463" lvl="1" indent="-342900">
              <a:buClr>
                <a:schemeClr val="accent1">
                  <a:lumMod val="75000"/>
                </a:schemeClr>
              </a:buClr>
              <a:buFont typeface="Arial" panose="020B0604020202020204" pitchFamily="34" charset="0"/>
              <a:buChar char="•"/>
            </a:pPr>
            <a:r>
              <a:rPr lang="en-US" sz="2400">
                <a:latin typeface="Arial" panose="020B0604020202020204" pitchFamily="34" charset="0"/>
                <a:cs typeface="Arial" panose="020B0604020202020204" pitchFamily="34" charset="0"/>
              </a:rPr>
              <a:t>Check the Alternate EVV Vendor Specification for the valid service to ensure the provider agency has the correctly formatted value in the correct field.</a:t>
            </a:r>
          </a:p>
          <a:p>
            <a:pPr marL="398463" lvl="1" indent="-342900">
              <a:buClr>
                <a:schemeClr val="accent1">
                  <a:lumMod val="75000"/>
                </a:schemeClr>
              </a:buClr>
              <a:buFont typeface="Arial" panose="020B0604020202020204" pitchFamily="34" charset="0"/>
              <a:buChar char="•"/>
            </a:pPr>
            <a:r>
              <a:rPr lang="en-US" sz="2400">
                <a:latin typeface="Arial" panose="020B0604020202020204" pitchFamily="34" charset="0"/>
                <a:cs typeface="Arial" panose="020B0604020202020204" pitchFamily="34" charset="0"/>
              </a:rPr>
              <a:t>Possible Next Steps: </a:t>
            </a:r>
          </a:p>
          <a:p>
            <a:pPr marL="855663" lvl="2" indent="-342900">
              <a:buClr>
                <a:schemeClr val="accent1">
                  <a:lumMod val="75000"/>
                </a:schemeClr>
              </a:buClr>
            </a:pPr>
            <a:r>
              <a:rPr lang="en-US" sz="2400">
                <a:latin typeface="Arial" panose="020B0604020202020204" pitchFamily="34" charset="0"/>
                <a:cs typeface="Arial" panose="020B0604020202020204" pitchFamily="34" charset="0"/>
              </a:rPr>
              <a:t>Retransmit with corrected visit data to CalEVV.</a:t>
            </a:r>
          </a:p>
          <a:p>
            <a:pPr marL="855663" lvl="2" indent="-342900">
              <a:buClr>
                <a:schemeClr val="accent1">
                  <a:lumMod val="75000"/>
                </a:schemeClr>
              </a:buClr>
            </a:pPr>
            <a:r>
              <a:rPr lang="en-US" sz="2400">
                <a:latin typeface="Arial" panose="020B0604020202020204" pitchFamily="34" charset="0"/>
                <a:cs typeface="Arial" panose="020B0604020202020204" pitchFamily="34" charset="0"/>
              </a:rPr>
              <a:t>May require investigation of service code and visit processing with Sandata’s Engineering team.</a:t>
            </a:r>
            <a:r>
              <a:rPr lang="en-US" sz="2400">
                <a:latin typeface="Arial" panose="020B0604020202020204" pitchFamily="34" charset="0"/>
                <a:cs typeface="Arial" panose="020B0604020202020204" pitchFamily="34" charset="0"/>
                <a:hlinkClick r:id="rId2"/>
              </a:rPr>
              <a:t>CAAltEVV@Sandata.com</a:t>
            </a:r>
            <a:r>
              <a:rPr lang="en-US" sz="240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AB8B8C45-A8F8-4EA3-8F12-760034A2A122}"/>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37</a:t>
            </a:fld>
            <a:endParaRPr lang="en-US"/>
          </a:p>
        </p:txBody>
      </p:sp>
    </p:spTree>
    <p:extLst>
      <p:ext uri="{BB962C8B-B14F-4D97-AF65-F5344CB8AC3E}">
        <p14:creationId xmlns:p14="http://schemas.microsoft.com/office/powerpoint/2010/main" val="3720706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12771" y="41360"/>
            <a:ext cx="10515600" cy="625078"/>
          </a:xfrm>
        </p:spPr>
        <p:txBody>
          <a:bodyPr>
            <a:normAutofit/>
          </a:bodyPr>
          <a:lstStyle/>
          <a:p>
            <a:r>
              <a:rPr lang="en-US" sz="3200">
                <a:latin typeface="Arial" panose="020B0604020202020204" pitchFamily="34" charset="0"/>
              </a:rPr>
              <a:t>Common Alternate EVV Vendor Support Issues</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157018" y="935334"/>
            <a:ext cx="11877964" cy="5152120"/>
          </a:xfrm>
        </p:spPr>
        <p:txBody>
          <a:bodyPr vert="horz" lIns="91440" tIns="45720" rIns="91440" bIns="45720" rtlCol="0" anchor="t">
            <a:noAutofit/>
          </a:bodyPr>
          <a:lstStyle/>
          <a:p>
            <a:pPr marL="173038">
              <a:lnSpc>
                <a:spcPct val="100000"/>
              </a:lnSpc>
              <a:spcBef>
                <a:spcPts val="0"/>
              </a:spcBef>
            </a:pPr>
            <a:r>
              <a:rPr lang="en-US" sz="2400" b="1">
                <a:latin typeface="Arial" panose="020B0604020202020204" pitchFamily="34" charset="0"/>
                <a:cs typeface="Arial" panose="020B0604020202020204" pitchFamily="34" charset="0"/>
              </a:rPr>
              <a:t>Service ID – Error Code -553 (Visit Record)</a:t>
            </a:r>
          </a:p>
          <a:p>
            <a:pPr marL="173038">
              <a:lnSpc>
                <a:spcPct val="100000"/>
              </a:lnSpc>
              <a:spcBef>
                <a:spcPts val="0"/>
              </a:spcBef>
            </a:pPr>
            <a:r>
              <a:rPr lang="en-US" sz="2400" b="1">
                <a:latin typeface="Arial" panose="020B0604020202020204" pitchFamily="34" charset="0"/>
                <a:cs typeface="Arial" panose="020B0604020202020204" pitchFamily="34" charset="0"/>
              </a:rPr>
              <a:t>Error Message</a:t>
            </a:r>
            <a:r>
              <a:rPr lang="en-US" sz="2400">
                <a:latin typeface="Arial" panose="020B0604020202020204" pitchFamily="34" charset="0"/>
                <a:cs typeface="Arial" panose="020B0604020202020204" pitchFamily="34" charset="0"/>
              </a:rPr>
              <a:t>: “Error during retrieving service service_id entered”</a:t>
            </a:r>
          </a:p>
          <a:p>
            <a:pPr marL="173038">
              <a:lnSpc>
                <a:spcPct val="100000"/>
              </a:lnSpc>
              <a:spcBef>
                <a:spcPts val="0"/>
              </a:spcBef>
            </a:pPr>
            <a:r>
              <a:rPr lang="en-US" sz="2400" b="1">
                <a:latin typeface="Arial" panose="020B0604020202020204" pitchFamily="34" charset="0"/>
                <a:cs typeface="Arial" panose="020B0604020202020204" pitchFamily="34" charset="0"/>
              </a:rPr>
              <a:t>Root Cause 2: </a:t>
            </a:r>
          </a:p>
          <a:p>
            <a:pPr marL="1430338" lvl="3" indent="-342900">
              <a:lnSpc>
                <a:spcPct val="100000"/>
              </a:lnSpc>
              <a:spcBef>
                <a:spcPts val="0"/>
              </a:spcBef>
              <a:buClr>
                <a:schemeClr val="accent1">
                  <a:lumMod val="75000"/>
                </a:schemeClr>
              </a:buClr>
            </a:pPr>
            <a:r>
              <a:rPr lang="en-US" sz="2400">
                <a:latin typeface="Arial" panose="020B0604020202020204" pitchFamily="34" charset="0"/>
                <a:cs typeface="Arial" panose="020B0604020202020204" pitchFamily="34" charset="0"/>
              </a:rPr>
              <a:t>Incorrectly formatted service in visit</a:t>
            </a:r>
          </a:p>
          <a:p>
            <a:pPr marL="1430338" lvl="3" indent="-342900">
              <a:lnSpc>
                <a:spcPct val="100000"/>
              </a:lnSpc>
              <a:spcBef>
                <a:spcPts val="0"/>
              </a:spcBef>
              <a:buClr>
                <a:schemeClr val="accent1">
                  <a:lumMod val="75000"/>
                </a:schemeClr>
              </a:buClr>
            </a:pPr>
            <a:r>
              <a:rPr lang="en-US" sz="2400">
                <a:latin typeface="Arial" panose="020B0604020202020204" pitchFamily="34" charset="0"/>
                <a:cs typeface="Arial" panose="020B0604020202020204" pitchFamily="34" charset="0"/>
              </a:rPr>
              <a:t>All services are case sensitive and must use capital letters.</a:t>
            </a:r>
          </a:p>
          <a:p>
            <a:pPr marL="1430338" lvl="3" indent="-342900">
              <a:lnSpc>
                <a:spcPct val="100000"/>
              </a:lnSpc>
              <a:spcBef>
                <a:spcPts val="0"/>
              </a:spcBef>
              <a:buClr>
                <a:schemeClr val="accent1">
                  <a:lumMod val="75000"/>
                </a:schemeClr>
              </a:buClr>
            </a:pPr>
            <a:r>
              <a:rPr lang="en-US" sz="2400">
                <a:latin typeface="Arial" panose="020B0604020202020204" pitchFamily="34" charset="0"/>
                <a:cs typeface="Arial" panose="020B0604020202020204" pitchFamily="34" charset="0"/>
              </a:rPr>
              <a:t>For example: t1019 is a valid service code that will fail due to the lower-case letters.</a:t>
            </a:r>
          </a:p>
          <a:p>
            <a:pPr marL="2400300" lvl="1" indent="-342900">
              <a:lnSpc>
                <a:spcPct val="100000"/>
              </a:lnSpc>
              <a:buNone/>
            </a:pPr>
            <a:endParaRPr lang="en-US" sz="24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DBE39F2-9205-42AB-8F12-09DE15211069}"/>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38</a:t>
            </a:fld>
            <a:endParaRPr lang="en-US"/>
          </a:p>
        </p:txBody>
      </p:sp>
    </p:spTree>
    <p:extLst>
      <p:ext uri="{BB962C8B-B14F-4D97-AF65-F5344CB8AC3E}">
        <p14:creationId xmlns:p14="http://schemas.microsoft.com/office/powerpoint/2010/main" val="3080059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7200" y="63658"/>
            <a:ext cx="10515600" cy="473927"/>
          </a:xfrm>
        </p:spPr>
        <p:txBody>
          <a:bodyPr>
            <a:noAutofit/>
          </a:bodyPr>
          <a:lstStyle/>
          <a:p>
            <a:r>
              <a:rPr lang="en-US" sz="3200">
                <a:latin typeface="Arial" panose="020B0604020202020204" pitchFamily="34" charset="0"/>
              </a:rPr>
              <a:t>Common Alternate EVV Vendor Support Issues</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237602" y="852940"/>
            <a:ext cx="11877964" cy="5152120"/>
          </a:xfrm>
        </p:spPr>
        <p:txBody>
          <a:bodyPr vert="horz" lIns="91440" tIns="45720" rIns="91440" bIns="45720" rtlCol="0" anchor="t">
            <a:noAutofit/>
          </a:bodyPr>
          <a:lstStyle/>
          <a:p>
            <a:pPr marL="342900" indent="-342900">
              <a:lnSpc>
                <a:spcPct val="100000"/>
              </a:lnSpc>
            </a:pPr>
            <a:r>
              <a:rPr lang="en-US" sz="2400" b="1">
                <a:latin typeface="Arial" panose="020B0604020202020204" pitchFamily="34" charset="0"/>
                <a:cs typeface="Arial" panose="020B0604020202020204" pitchFamily="34" charset="0"/>
              </a:rPr>
              <a:t>What can we do to troubleshoot</a:t>
            </a:r>
          </a:p>
          <a:p>
            <a:pPr marL="342900" indent="-342900">
              <a:lnSpc>
                <a:spcPct val="100000"/>
              </a:lnSpc>
              <a:buClr>
                <a:schemeClr val="accent1"/>
              </a:buClr>
              <a:buFont typeface="Arial" panose="020B0604020202020204" pitchFamily="34" charset="0"/>
              <a:buChar char="•"/>
            </a:pPr>
            <a:r>
              <a:rPr lang="en-US" sz="2400">
                <a:latin typeface="Arial" panose="020B0604020202020204" pitchFamily="34" charset="0"/>
                <a:cs typeface="Arial" panose="020B0604020202020204" pitchFamily="34" charset="0"/>
              </a:rPr>
              <a:t>Check the Alternate EVV Vendor Specification for the valid service to ensure the provider agency has the correctly formatted value in the correct field.</a:t>
            </a:r>
          </a:p>
          <a:p>
            <a:pPr marL="342900" indent="-342900">
              <a:lnSpc>
                <a:spcPct val="100000"/>
              </a:lnSpc>
              <a:buClr>
                <a:schemeClr val="accent1"/>
              </a:buClr>
              <a:buFont typeface="Arial" panose="020B0604020202020204" pitchFamily="34" charset="0"/>
              <a:buChar char="•"/>
            </a:pPr>
            <a:r>
              <a:rPr lang="en-US" sz="2400">
                <a:latin typeface="Arial" panose="020B0604020202020204" pitchFamily="34" charset="0"/>
                <a:cs typeface="Arial" panose="020B0604020202020204" pitchFamily="34" charset="0"/>
              </a:rPr>
              <a:t>Possible Next Steps: </a:t>
            </a:r>
          </a:p>
          <a:p>
            <a:pPr marL="1028700" lvl="1" indent="-342900">
              <a:lnSpc>
                <a:spcPct val="100000"/>
              </a:lnSpc>
              <a:buClr>
                <a:schemeClr val="accent1">
                  <a:lumMod val="75000"/>
                </a:schemeClr>
              </a:buClr>
              <a:buFont typeface="Arial" panose="020B0604020202020204" pitchFamily="34" charset="0"/>
              <a:buChar char="•"/>
            </a:pPr>
            <a:r>
              <a:rPr lang="en-US" sz="2400">
                <a:latin typeface="Arial" panose="020B0604020202020204" pitchFamily="34" charset="0"/>
                <a:cs typeface="Arial" panose="020B0604020202020204" pitchFamily="34" charset="0"/>
              </a:rPr>
              <a:t>Retransmit with corrected visit data to CalEVV.</a:t>
            </a:r>
          </a:p>
          <a:p>
            <a:pPr marL="1028700" lvl="1" indent="-342900">
              <a:lnSpc>
                <a:spcPct val="100000"/>
              </a:lnSpc>
              <a:buClr>
                <a:schemeClr val="accent1">
                  <a:lumMod val="75000"/>
                </a:schemeClr>
              </a:buClr>
              <a:buFont typeface="Arial" panose="020B0604020202020204" pitchFamily="34" charset="0"/>
              <a:buChar char="•"/>
            </a:pPr>
            <a:r>
              <a:rPr lang="en-US" sz="2400">
                <a:latin typeface="Arial" panose="020B0604020202020204" pitchFamily="34" charset="0"/>
                <a:cs typeface="Arial" panose="020B0604020202020204" pitchFamily="34" charset="0"/>
              </a:rPr>
              <a:t>May require additional investigation of service code and visit processing with Sandata’s Engineering team </a:t>
            </a:r>
            <a:r>
              <a:rPr lang="en-US" sz="2400">
                <a:latin typeface="Arial" panose="020B0604020202020204" pitchFamily="34" charset="0"/>
                <a:cs typeface="Arial" panose="020B0604020202020204" pitchFamily="34" charset="0"/>
                <a:hlinkClick r:id="rId2"/>
              </a:rPr>
              <a:t>CAAltEVV@Sandata.com</a:t>
            </a:r>
            <a:r>
              <a:rPr lang="en-US" sz="240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C20AEF02-B0F7-447E-A435-A0EFD68A3025}"/>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39</a:t>
            </a:fld>
            <a:endParaRPr lang="en-US"/>
          </a:p>
        </p:txBody>
      </p:sp>
    </p:spTree>
    <p:extLst>
      <p:ext uri="{BB962C8B-B14F-4D97-AF65-F5344CB8AC3E}">
        <p14:creationId xmlns:p14="http://schemas.microsoft.com/office/powerpoint/2010/main" val="323860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911338-6E57-4594-A11F-D30E6398FD2B}"/>
              </a:ext>
            </a:extLst>
          </p:cNvPr>
          <p:cNvSpPr>
            <a:spLocks noGrp="1"/>
          </p:cNvSpPr>
          <p:nvPr>
            <p:ph type="title"/>
          </p:nvPr>
        </p:nvSpPr>
        <p:spPr>
          <a:xfrm>
            <a:off x="4216894" y="2766218"/>
            <a:ext cx="7798453" cy="1325563"/>
          </a:xfrm>
        </p:spPr>
        <p:txBody>
          <a:bodyPr>
            <a:normAutofit/>
          </a:bodyPr>
          <a:lstStyle/>
          <a:p>
            <a:r>
              <a:rPr lang="en-US" sz="3200" err="1">
                <a:solidFill>
                  <a:srgbClr val="4964A2"/>
                </a:solidFill>
                <a:latin typeface="Arial"/>
                <a:ea typeface="+mn-ea"/>
                <a:cs typeface="Arial"/>
              </a:rPr>
              <a:t>CalEVV</a:t>
            </a:r>
            <a:r>
              <a:rPr lang="en-US" sz="3200">
                <a:solidFill>
                  <a:srgbClr val="4964A2"/>
                </a:solidFill>
                <a:latin typeface="Arial"/>
                <a:ea typeface="+mn-ea"/>
                <a:cs typeface="Arial"/>
              </a:rPr>
              <a:t> Status and Process Overview</a:t>
            </a:r>
          </a:p>
        </p:txBody>
      </p:sp>
      <p:sp>
        <p:nvSpPr>
          <p:cNvPr id="2" name="Slide Number Placeholder 1">
            <a:extLst>
              <a:ext uri="{FF2B5EF4-FFF2-40B4-BE49-F238E27FC236}">
                <a16:creationId xmlns:a16="http://schemas.microsoft.com/office/drawing/2014/main" id="{EEBB8843-AE8C-41C5-A7A6-0DBE10412B89}"/>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4</a:t>
            </a:fld>
            <a:endParaRPr lang="en-US"/>
          </a:p>
        </p:txBody>
      </p:sp>
    </p:spTree>
    <p:extLst>
      <p:ext uri="{BB962C8B-B14F-4D97-AF65-F5344CB8AC3E}">
        <p14:creationId xmlns:p14="http://schemas.microsoft.com/office/powerpoint/2010/main" val="1884421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16607" y="0"/>
            <a:ext cx="10906956" cy="906011"/>
          </a:xfrm>
        </p:spPr>
        <p:txBody>
          <a:bodyPr>
            <a:normAutofit/>
          </a:bodyPr>
          <a:lstStyle/>
          <a:p>
            <a:r>
              <a:rPr lang="en-US" sz="3200">
                <a:solidFill>
                  <a:srgbClr val="4964A2"/>
                </a:solidFill>
                <a:latin typeface="Arial" panose="020B0604020202020204" pitchFamily="34" charset="0"/>
                <a:ea typeface="+mn-ea"/>
              </a:rPr>
              <a:t>Frequently Asked Questions</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499243" y="1143000"/>
            <a:ext cx="9941684" cy="4519054"/>
          </a:xfrm>
        </p:spPr>
        <p:txBody>
          <a:bodyPr vert="horz" lIns="91440" tIns="45720" rIns="91440" bIns="45720" rtlCol="0" anchor="t">
            <a:noAutofit/>
          </a:bodyPr>
          <a:lstStyle/>
          <a:p>
            <a:pPr marL="342900" indent="-342900">
              <a:buClr>
                <a:srgbClr val="4964A2"/>
              </a:buClr>
            </a:pPr>
            <a:r>
              <a:rPr lang="en-US" sz="2400">
                <a:latin typeface="Arial" panose="020B0604020202020204" pitchFamily="34" charset="0"/>
                <a:ea typeface="+mn-ea"/>
                <a:cs typeface="Arial" panose="020B0604020202020204" pitchFamily="34" charset="0"/>
              </a:rPr>
              <a:t>What is a Group Visit as defined by Sandata?</a:t>
            </a:r>
          </a:p>
          <a:p>
            <a:pPr marL="1028700" lvl="1" indent="-342900">
              <a:buClr>
                <a:srgbClr val="4964A2"/>
              </a:buClr>
            </a:pPr>
            <a:r>
              <a:rPr lang="en-US" sz="2400">
                <a:latin typeface="Arial" panose="020B0604020202020204" pitchFamily="34" charset="0"/>
                <a:ea typeface="+mn-ea"/>
                <a:cs typeface="Arial" panose="020B0604020202020204" pitchFamily="34" charset="0"/>
              </a:rPr>
              <a:t>Group Visits are used to identify a caregiver providing care to a group of clients. Also used for multiple caregivers involved in individual or group care.</a:t>
            </a:r>
          </a:p>
          <a:p>
            <a:pPr marL="1028700" lvl="1" indent="-342900">
              <a:buClr>
                <a:srgbClr val="4964A2"/>
              </a:buClr>
            </a:pPr>
            <a:r>
              <a:rPr lang="en-US" sz="2400">
                <a:latin typeface="Arial" panose="020B0604020202020204" pitchFamily="34" charset="0"/>
                <a:ea typeface="+mn-ea"/>
                <a:cs typeface="Arial" panose="020B0604020202020204" pitchFamily="34" charset="0"/>
              </a:rPr>
              <a:t>A Group Visit code that is generated by the alternate EVV system can be provided to link multiple visit transmissions as a group visit for reporting.</a:t>
            </a:r>
          </a:p>
          <a:p>
            <a:pPr marL="1485900" lvl="2" indent="-342900">
              <a:buClr>
                <a:srgbClr val="4964A2"/>
              </a:buClr>
            </a:pPr>
            <a:r>
              <a:rPr lang="en-US">
                <a:latin typeface="Arial" panose="020B0604020202020204" pitchFamily="34" charset="0"/>
                <a:ea typeface="+mn-ea"/>
                <a:cs typeface="Arial" panose="020B0604020202020204" pitchFamily="34" charset="0"/>
              </a:rPr>
              <a:t>Code is a maximum of </a:t>
            </a:r>
            <a:r>
              <a:rPr lang="en-US" sz="2000">
                <a:latin typeface="Arial" panose="020B0604020202020204" pitchFamily="34" charset="0"/>
                <a:ea typeface="+mn-ea"/>
                <a:cs typeface="Arial" panose="020B0604020202020204" pitchFamily="34" charset="0"/>
              </a:rPr>
              <a:t>6 alphanumeric characters.</a:t>
            </a:r>
            <a:endParaRPr lang="en-US" sz="2200">
              <a:latin typeface="Arial" panose="020B0604020202020204" pitchFamily="34" charset="0"/>
              <a:ea typeface="+mn-ea"/>
              <a:cs typeface="Arial" panose="020B0604020202020204" pitchFamily="34" charset="0"/>
            </a:endParaRPr>
          </a:p>
          <a:p>
            <a:pPr marL="342900" indent="-342900">
              <a:buClr>
                <a:srgbClr val="4964A2"/>
              </a:buClr>
            </a:pPr>
            <a:endParaRPr lang="en-US" sz="2400">
              <a:latin typeface="Arial" panose="020B0604020202020204" pitchFamily="34" charset="0"/>
              <a:ea typeface="+mn-ea"/>
              <a:cs typeface="Arial" panose="020B0604020202020204" pitchFamily="34" charset="0"/>
            </a:endParaRPr>
          </a:p>
          <a:p>
            <a:pPr marL="342900" indent="-342900">
              <a:buClr>
                <a:srgbClr val="4964A2"/>
              </a:buClr>
            </a:pPr>
            <a:r>
              <a:rPr lang="en-US" sz="2400">
                <a:latin typeface="Arial" panose="020B0604020202020204" pitchFamily="34" charset="0"/>
                <a:ea typeface="+mn-ea"/>
                <a:cs typeface="Arial" panose="020B0604020202020204" pitchFamily="34" charset="0"/>
              </a:rPr>
              <a:t>How is client/employee/visit transmission status communicated?</a:t>
            </a:r>
          </a:p>
          <a:p>
            <a:pPr marL="1028700" lvl="1" indent="-342900">
              <a:buClr>
                <a:srgbClr val="4964A2"/>
              </a:buClr>
            </a:pPr>
            <a:r>
              <a:rPr lang="en-US" sz="2400">
                <a:latin typeface="Arial" panose="020B0604020202020204" pitchFamily="34" charset="0"/>
                <a:ea typeface="+mn-ea"/>
                <a:cs typeface="Arial" panose="020B0604020202020204" pitchFamily="34" charset="0"/>
              </a:rPr>
              <a:t>JSON transmission status is provided in the response message.</a:t>
            </a:r>
          </a:p>
          <a:p>
            <a:pPr marL="1028700" lvl="1" indent="-342900">
              <a:buClr>
                <a:srgbClr val="4964A2"/>
              </a:buClr>
            </a:pPr>
            <a:r>
              <a:rPr lang="en-US" sz="2400">
                <a:latin typeface="Arial" panose="020B0604020202020204" pitchFamily="34" charset="0"/>
                <a:ea typeface="+mn-ea"/>
                <a:cs typeface="Arial" panose="020B0604020202020204" pitchFamily="34" charset="0"/>
              </a:rPr>
              <a:t>Transmission status is then queried by the EVV Vendor for the processing status of the records provided.</a:t>
            </a:r>
          </a:p>
          <a:p>
            <a:pPr marL="457200" indent="-457200">
              <a:buClr>
                <a:srgbClr val="4964A2"/>
              </a:buClr>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lvl="2" indent="0">
              <a:buNone/>
            </a:pPr>
            <a:endParaRPr lang="en-US" sz="2400" i="1">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pPr marL="1028700" lvl="1" indent="-342900">
              <a:buFont typeface="Arial" panose="020B0604020202020204" pitchFamily="34" charset="0"/>
              <a:buChar char="•"/>
            </a:pPr>
            <a:endParaRPr lang="en-US" sz="2400" i="1">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7CA8AF9-8BD3-49F5-8E58-C3F01C89FB73}"/>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40</a:t>
            </a:fld>
            <a:endParaRPr lang="en-US"/>
          </a:p>
        </p:txBody>
      </p:sp>
    </p:spTree>
    <p:extLst>
      <p:ext uri="{BB962C8B-B14F-4D97-AF65-F5344CB8AC3E}">
        <p14:creationId xmlns:p14="http://schemas.microsoft.com/office/powerpoint/2010/main" val="2427376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15964" y="68311"/>
            <a:ext cx="10515600" cy="457200"/>
          </a:xfrm>
        </p:spPr>
        <p:txBody>
          <a:bodyPr>
            <a:noAutofit/>
          </a:bodyPr>
          <a:lstStyle/>
          <a:p>
            <a:r>
              <a:rPr lang="en-US" sz="3200">
                <a:latin typeface="Arial" panose="020B0604020202020204" pitchFamily="34" charset="0"/>
              </a:rPr>
              <a:t>Integration Best Practices</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423905" y="1103839"/>
            <a:ext cx="11017389" cy="4962556"/>
          </a:xfrm>
        </p:spPr>
        <p:txBody>
          <a:bodyPr vert="horz" lIns="91440" tIns="45720" rIns="91440" bIns="45720" rtlCol="0" anchor="t">
            <a:noAutofit/>
          </a:bodyPr>
          <a:lstStyle/>
          <a:p>
            <a:pPr>
              <a:lnSpc>
                <a:spcPct val="80000"/>
              </a:lnSpc>
              <a:spcAft>
                <a:spcPts val="600"/>
              </a:spcAft>
            </a:pPr>
            <a:r>
              <a:rPr lang="en-US" sz="2400">
                <a:latin typeface="Arial" panose="020B0604020202020204" pitchFamily="34" charset="0"/>
                <a:cs typeface="Arial" panose="020B0604020202020204" pitchFamily="34" charset="0"/>
              </a:rPr>
              <a:t>1. Send Client (Member) Records </a:t>
            </a:r>
            <a:r>
              <a:rPr lang="en-US" sz="2400" b="1">
                <a:latin typeface="Arial" panose="020B0604020202020204" pitchFamily="34" charset="0"/>
                <a:cs typeface="Arial" panose="020B0604020202020204" pitchFamily="34" charset="0"/>
              </a:rPr>
              <a:t>First.</a:t>
            </a:r>
          </a:p>
          <a:p>
            <a:pPr marL="1143000" lvl="1" indent="-457200">
              <a:lnSpc>
                <a:spcPct val="80000"/>
              </a:lnSpc>
              <a:spcAft>
                <a:spcPts val="600"/>
              </a:spcAft>
              <a:buClr>
                <a:schemeClr val="accent1">
                  <a:lumMod val="75000"/>
                </a:schemeClr>
              </a:buClr>
              <a:buFont typeface="Arial" panose="020B0604020202020204" pitchFamily="34" charset="0"/>
              <a:buChar char="•"/>
            </a:pPr>
            <a:r>
              <a:rPr lang="en-US" sz="2400">
                <a:latin typeface="Arial" panose="020B0604020202020204" pitchFamily="34" charset="0"/>
                <a:cs typeface="Arial" panose="020B0604020202020204" pitchFamily="34" charset="0"/>
              </a:rPr>
              <a:t>Send all Clients as soon as possible.</a:t>
            </a:r>
          </a:p>
          <a:p>
            <a:pPr marL="1143000" lvl="1" indent="-457200">
              <a:lnSpc>
                <a:spcPct val="80000"/>
              </a:lnSpc>
              <a:spcAft>
                <a:spcPts val="600"/>
              </a:spcAft>
              <a:buClr>
                <a:schemeClr val="accent1">
                  <a:lumMod val="75000"/>
                </a:schemeClr>
              </a:buClr>
              <a:buFont typeface="Arial" panose="020B0604020202020204" pitchFamily="34" charset="0"/>
              <a:buChar char="•"/>
            </a:pPr>
            <a:r>
              <a:rPr lang="en-US" sz="2400">
                <a:latin typeface="Arial" panose="020B0604020202020204" pitchFamily="34" charset="0"/>
                <a:cs typeface="Arial" panose="020B0604020202020204" pitchFamily="34" charset="0"/>
              </a:rPr>
              <a:t>Check status to ensure Client loaded successfully.</a:t>
            </a:r>
          </a:p>
          <a:p>
            <a:pPr>
              <a:lnSpc>
                <a:spcPct val="80000"/>
              </a:lnSpc>
              <a:spcAft>
                <a:spcPts val="600"/>
              </a:spcAft>
            </a:pPr>
            <a:endParaRPr lang="en-US" sz="2400">
              <a:latin typeface="Arial" panose="020B0604020202020204" pitchFamily="34" charset="0"/>
              <a:cs typeface="Arial" panose="020B0604020202020204" pitchFamily="34" charset="0"/>
            </a:endParaRPr>
          </a:p>
          <a:p>
            <a:pPr>
              <a:lnSpc>
                <a:spcPct val="80000"/>
              </a:lnSpc>
              <a:spcAft>
                <a:spcPts val="600"/>
              </a:spcAft>
            </a:pPr>
            <a:r>
              <a:rPr lang="en-US" sz="2400">
                <a:latin typeface="Arial" panose="020B0604020202020204" pitchFamily="34" charset="0"/>
                <a:cs typeface="Arial" panose="020B0604020202020204" pitchFamily="34" charset="0"/>
              </a:rPr>
              <a:t>2. Send Employee (Caregiver) Records </a:t>
            </a:r>
            <a:r>
              <a:rPr lang="en-US" sz="2400" b="1">
                <a:latin typeface="Arial" panose="020B0604020202020204" pitchFamily="34" charset="0"/>
                <a:cs typeface="Arial" panose="020B0604020202020204" pitchFamily="34" charset="0"/>
              </a:rPr>
              <a:t>Second.</a:t>
            </a:r>
          </a:p>
          <a:p>
            <a:pPr marL="1143000" lvl="1" indent="-457200">
              <a:lnSpc>
                <a:spcPct val="80000"/>
              </a:lnSpc>
              <a:spcAft>
                <a:spcPts val="600"/>
              </a:spcAft>
              <a:buClr>
                <a:schemeClr val="accent1">
                  <a:lumMod val="75000"/>
                </a:schemeClr>
              </a:buClr>
              <a:buFont typeface="Arial" panose="020B0604020202020204" pitchFamily="34" charset="0"/>
              <a:buChar char="•"/>
            </a:pPr>
            <a:r>
              <a:rPr lang="en-US" sz="2400">
                <a:latin typeface="Arial" panose="020B0604020202020204" pitchFamily="34" charset="0"/>
                <a:cs typeface="Arial" panose="020B0604020202020204" pitchFamily="34" charset="0"/>
              </a:rPr>
              <a:t>Send all Caregivers as soon as possible.</a:t>
            </a:r>
          </a:p>
          <a:p>
            <a:pPr marL="1143000" lvl="1" indent="-457200">
              <a:lnSpc>
                <a:spcPct val="80000"/>
              </a:lnSpc>
              <a:spcAft>
                <a:spcPts val="600"/>
              </a:spcAft>
              <a:buClr>
                <a:schemeClr val="accent1">
                  <a:lumMod val="75000"/>
                </a:schemeClr>
              </a:buClr>
              <a:buFont typeface="Arial" panose="020B0604020202020204" pitchFamily="34" charset="0"/>
              <a:buChar char="•"/>
            </a:pPr>
            <a:r>
              <a:rPr lang="en-US" sz="2400">
                <a:latin typeface="Arial" panose="020B0604020202020204" pitchFamily="34" charset="0"/>
                <a:cs typeface="Arial" panose="020B0604020202020204" pitchFamily="34" charset="0"/>
              </a:rPr>
              <a:t>Check status to ensure Employee loaded successfully.</a:t>
            </a:r>
          </a:p>
        </p:txBody>
      </p:sp>
      <p:sp>
        <p:nvSpPr>
          <p:cNvPr id="4" name="Slide Number Placeholder 3">
            <a:extLst>
              <a:ext uri="{FF2B5EF4-FFF2-40B4-BE49-F238E27FC236}">
                <a16:creationId xmlns:a16="http://schemas.microsoft.com/office/drawing/2014/main" id="{21EA3013-1A07-458D-B658-C18EAB11A485}"/>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41</a:t>
            </a:fld>
            <a:endParaRPr lang="en-US"/>
          </a:p>
        </p:txBody>
      </p:sp>
    </p:spTree>
    <p:extLst>
      <p:ext uri="{BB962C8B-B14F-4D97-AF65-F5344CB8AC3E}">
        <p14:creationId xmlns:p14="http://schemas.microsoft.com/office/powerpoint/2010/main" val="1446728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7200" y="89911"/>
            <a:ext cx="10515600" cy="457200"/>
          </a:xfrm>
        </p:spPr>
        <p:txBody>
          <a:bodyPr>
            <a:noAutofit/>
          </a:bodyPr>
          <a:lstStyle/>
          <a:p>
            <a:r>
              <a:rPr lang="en-US" sz="3200">
                <a:latin typeface="Arial" panose="020B0604020202020204" pitchFamily="34" charset="0"/>
              </a:rPr>
              <a:t>Integration Best Practices Continued</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423905" y="1103839"/>
            <a:ext cx="11362495" cy="4962556"/>
          </a:xfrm>
        </p:spPr>
        <p:txBody>
          <a:bodyPr vert="horz" lIns="91440" tIns="45720" rIns="91440" bIns="45720" rtlCol="0" anchor="t">
            <a:noAutofit/>
          </a:bodyPr>
          <a:lstStyle/>
          <a:p>
            <a:pPr>
              <a:lnSpc>
                <a:spcPct val="150000"/>
              </a:lnSpc>
              <a:spcBef>
                <a:spcPts val="600"/>
              </a:spcBef>
            </a:pPr>
            <a:r>
              <a:rPr lang="en-US" sz="2400">
                <a:latin typeface="Arial" panose="020B0604020202020204" pitchFamily="34" charset="0"/>
                <a:cs typeface="Arial" panose="020B0604020202020204" pitchFamily="34" charset="0"/>
              </a:rPr>
              <a:t>3. Send Visits </a:t>
            </a:r>
            <a:r>
              <a:rPr lang="en-US" sz="2400" b="1" u="sng">
                <a:latin typeface="Arial" panose="020B0604020202020204" pitchFamily="34" charset="0"/>
                <a:cs typeface="Arial" panose="020B0604020202020204" pitchFamily="34" charset="0"/>
              </a:rPr>
              <a:t>after</a:t>
            </a:r>
            <a:r>
              <a:rPr lang="en-US" sz="2400">
                <a:latin typeface="Arial" panose="020B0604020202020204" pitchFamily="34" charset="0"/>
                <a:cs typeface="Arial" panose="020B0604020202020204" pitchFamily="34" charset="0"/>
              </a:rPr>
              <a:t> verifying that Clients and Employees have loaded successfully.</a:t>
            </a:r>
          </a:p>
          <a:p>
            <a:pPr>
              <a:lnSpc>
                <a:spcPct val="150000"/>
              </a:lnSpc>
              <a:spcBef>
                <a:spcPts val="600"/>
              </a:spcBef>
            </a:pPr>
            <a:r>
              <a:rPr lang="en-US" sz="2400">
                <a:latin typeface="Arial" panose="020B0604020202020204" pitchFamily="34" charset="0"/>
                <a:cs typeface="Arial" panose="020B0604020202020204" pitchFamily="34" charset="0"/>
              </a:rPr>
              <a:t>4. Continue to send visits on your defined schedule.</a:t>
            </a:r>
          </a:p>
          <a:p>
            <a:pPr marL="1200150" lvl="1" indent="-514350">
              <a:lnSpc>
                <a:spcPct val="100000"/>
              </a:lnSpc>
              <a:spcBef>
                <a:spcPts val="600"/>
              </a:spcBef>
              <a:buClr>
                <a:schemeClr val="accent1">
                  <a:lumMod val="75000"/>
                </a:schemeClr>
              </a:buClr>
              <a:buFont typeface="Arial" panose="020B0604020202020204" pitchFamily="34" charset="0"/>
              <a:buChar char="•"/>
            </a:pPr>
            <a:r>
              <a:rPr lang="en-US" sz="2400">
                <a:latin typeface="Arial" panose="020B0604020202020204" pitchFamily="34" charset="0"/>
                <a:cs typeface="Arial" panose="020B0604020202020204" pitchFamily="34" charset="0"/>
              </a:rPr>
              <a:t>Send new clients as they are created, or an existing record is updated.</a:t>
            </a:r>
          </a:p>
          <a:p>
            <a:pPr marL="1200150" lvl="1" indent="-514350">
              <a:lnSpc>
                <a:spcPct val="100000"/>
              </a:lnSpc>
              <a:spcBef>
                <a:spcPts val="600"/>
              </a:spcBef>
              <a:buClr>
                <a:schemeClr val="accent1">
                  <a:lumMod val="75000"/>
                </a:schemeClr>
              </a:buClr>
              <a:buFont typeface="Arial" panose="020B0604020202020204" pitchFamily="34" charset="0"/>
              <a:buChar char="•"/>
            </a:pPr>
            <a:r>
              <a:rPr lang="en-US" sz="2400">
                <a:latin typeface="Arial" panose="020B0604020202020204" pitchFamily="34" charset="0"/>
                <a:cs typeface="Arial" panose="020B0604020202020204" pitchFamily="34" charset="0"/>
              </a:rPr>
              <a:t>Send new employees as they are created, or an existing record is updated.</a:t>
            </a:r>
          </a:p>
        </p:txBody>
      </p:sp>
      <p:sp>
        <p:nvSpPr>
          <p:cNvPr id="4" name="Slide Number Placeholder 3">
            <a:extLst>
              <a:ext uri="{FF2B5EF4-FFF2-40B4-BE49-F238E27FC236}">
                <a16:creationId xmlns:a16="http://schemas.microsoft.com/office/drawing/2014/main" id="{B483C970-CFB3-4540-84D9-136D4E8CC19C}"/>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42</a:t>
            </a:fld>
            <a:endParaRPr lang="en-US"/>
          </a:p>
        </p:txBody>
      </p:sp>
    </p:spTree>
    <p:extLst>
      <p:ext uri="{BB962C8B-B14F-4D97-AF65-F5344CB8AC3E}">
        <p14:creationId xmlns:p14="http://schemas.microsoft.com/office/powerpoint/2010/main" val="306359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7B43-6A81-4181-B1CA-CFB266AD52F6}"/>
              </a:ext>
            </a:extLst>
          </p:cNvPr>
          <p:cNvSpPr>
            <a:spLocks noGrp="1"/>
          </p:cNvSpPr>
          <p:nvPr>
            <p:ph type="title"/>
          </p:nvPr>
        </p:nvSpPr>
        <p:spPr>
          <a:xfrm>
            <a:off x="24177" y="37901"/>
            <a:ext cx="11641311" cy="534543"/>
          </a:xfrm>
        </p:spPr>
        <p:txBody>
          <a:bodyPr>
            <a:normAutofit/>
          </a:bodyPr>
          <a:lstStyle/>
          <a:p>
            <a:r>
              <a:rPr lang="en-US" sz="3200">
                <a:latin typeface="Arial" panose="020B0604020202020204" pitchFamily="34" charset="0"/>
              </a:rPr>
              <a:t>Alternate EVV Vendor Support Resources</a:t>
            </a:r>
          </a:p>
        </p:txBody>
      </p:sp>
      <p:sp>
        <p:nvSpPr>
          <p:cNvPr id="3" name="Content Placeholder 2">
            <a:extLst>
              <a:ext uri="{FF2B5EF4-FFF2-40B4-BE49-F238E27FC236}">
                <a16:creationId xmlns:a16="http://schemas.microsoft.com/office/drawing/2014/main" id="{B6DB2ECD-E92F-4B8B-9616-EB0CC96C4193}"/>
              </a:ext>
            </a:extLst>
          </p:cNvPr>
          <p:cNvSpPr>
            <a:spLocks noGrp="1"/>
          </p:cNvSpPr>
          <p:nvPr>
            <p:ph idx="1"/>
          </p:nvPr>
        </p:nvSpPr>
        <p:spPr>
          <a:xfrm>
            <a:off x="256478" y="888923"/>
            <a:ext cx="11246285" cy="3872810"/>
          </a:xfrm>
        </p:spPr>
        <p:txBody>
          <a:bodyPr vert="horz" lIns="91440" tIns="45720" rIns="91440" bIns="45720" rtlCol="0" anchor="t">
            <a:normAutofit/>
          </a:bodyPr>
          <a:lstStyle/>
          <a:p>
            <a:pPr marL="342900" indent="-342900">
              <a:lnSpc>
                <a:spcPct val="80000"/>
              </a:lnSpc>
            </a:pPr>
            <a:r>
              <a:rPr lang="en-US" dirty="0">
                <a:latin typeface="Arial" panose="020B0604020202020204" pitchFamily="34" charset="0"/>
                <a:cs typeface="Arial" panose="020B0604020202020204" pitchFamily="34" charset="0"/>
              </a:rPr>
              <a:t>Sandata EVV Website:</a:t>
            </a:r>
          </a:p>
          <a:p>
            <a:pPr marL="1028700" lvl="1" indent="-342900">
              <a:lnSpc>
                <a:spcPct val="80000"/>
              </a:lnSpc>
              <a:buFont typeface="Arial" panose="020B0604020202020204" pitchFamily="34" charset="0"/>
              <a:buChar char="•"/>
            </a:pPr>
            <a:r>
              <a:rPr lang="en-US" dirty="0">
                <a:latin typeface="Arial" panose="020B0604020202020204" pitchFamily="34" charset="0"/>
                <a:cs typeface="Arial" panose="020B0604020202020204" pitchFamily="34" charset="0"/>
              </a:rPr>
              <a:t>Resources for the Alternate EVV Vendor Link for Alternate EVV Vendors </a:t>
            </a:r>
            <a:r>
              <a:rPr lang="en-US" dirty="0">
                <a:solidFill>
                  <a:srgbClr val="4E62B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a:t>
            </a:r>
            <a:r>
              <a:rPr lang="en-US" dirty="0" err="1">
                <a:solidFill>
                  <a:srgbClr val="4E62B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sandata.zendesk.com</a:t>
            </a:r>
            <a:r>
              <a:rPr lang="en-US" dirty="0">
                <a:solidFill>
                  <a:srgbClr val="4E62B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US" dirty="0" err="1">
                <a:solidFill>
                  <a:srgbClr val="4E62B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hc</a:t>
            </a:r>
            <a:r>
              <a:rPr lang="en-US" dirty="0">
                <a:solidFill>
                  <a:srgbClr val="4E62B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US" dirty="0" err="1">
                <a:solidFill>
                  <a:srgbClr val="4E62B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en</a:t>
            </a:r>
            <a:r>
              <a:rPr lang="en-US" dirty="0">
                <a:solidFill>
                  <a:srgbClr val="4E62B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-us/sections/4409817882387-California-CalEVV</a:t>
            </a:r>
            <a:endParaRPr lang="en-US" dirty="0">
              <a:solidFill>
                <a:srgbClr val="4E62B2"/>
              </a:solidFill>
              <a:latin typeface="Arial" panose="020B0604020202020204" pitchFamily="34" charset="0"/>
              <a:cs typeface="Arial" panose="020B0604020202020204" pitchFamily="34" charset="0"/>
            </a:endParaRPr>
          </a:p>
          <a:p>
            <a:pPr lvl="2" indent="0">
              <a:lnSpc>
                <a:spcPct val="80000"/>
              </a:lnSpc>
              <a:buNone/>
            </a:pPr>
            <a:endParaRPr lang="en-US" sz="2200" dirty="0">
              <a:latin typeface="Arial" panose="020B0604020202020204" pitchFamily="34" charset="0"/>
              <a:cs typeface="Arial" panose="020B0604020202020204" pitchFamily="34" charset="0"/>
            </a:endParaRPr>
          </a:p>
          <a:p>
            <a:pPr marL="342900" indent="-342900">
              <a:lnSpc>
                <a:spcPct val="80000"/>
              </a:lnSpc>
            </a:pPr>
            <a:r>
              <a:rPr lang="en-US" dirty="0">
                <a:latin typeface="Arial" panose="020B0604020202020204" pitchFamily="34" charset="0"/>
                <a:cs typeface="Arial" panose="020B0604020202020204" pitchFamily="34" charset="0"/>
              </a:rPr>
              <a:t>Sandata CalEVV Alternate EVV Vendor Townhall Recording</a:t>
            </a:r>
          </a:p>
          <a:p>
            <a:pPr marL="1028700" lvl="1" indent="-342900">
              <a:lnSpc>
                <a:spcPct val="80000"/>
              </a:lnSpc>
              <a:buFont typeface="Arial" panose="020B0604020202020204" pitchFamily="34" charset="0"/>
              <a:buChar char="•"/>
            </a:pPr>
            <a:r>
              <a:rPr lang="en-US" dirty="0">
                <a:latin typeface="Arial" panose="020B0604020202020204" pitchFamily="34" charset="0"/>
                <a:cs typeface="Arial" panose="020B0604020202020204" pitchFamily="34" charset="0"/>
              </a:rPr>
              <a:t>Available at: </a:t>
            </a:r>
            <a:r>
              <a:rPr lang="en-US" dirty="0">
                <a:solidFill>
                  <a:srgbClr val="4E62B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t>
            </a:r>
            <a:r>
              <a:rPr lang="en-US" dirty="0" err="1">
                <a:solidFill>
                  <a:srgbClr val="4E62B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sandata.zendesk.com</a:t>
            </a:r>
            <a:r>
              <a:rPr lang="en-US" dirty="0">
                <a:solidFill>
                  <a:srgbClr val="4E62B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dirty="0" err="1">
                <a:solidFill>
                  <a:srgbClr val="4E62B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hc</a:t>
            </a:r>
            <a:r>
              <a:rPr lang="en-US" dirty="0">
                <a:solidFill>
                  <a:srgbClr val="4E62B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dirty="0" err="1">
                <a:solidFill>
                  <a:srgbClr val="4E62B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a:t>
            </a:r>
            <a:r>
              <a:rPr lang="en-US" dirty="0">
                <a:solidFill>
                  <a:srgbClr val="4E62B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-us/sections/4409817882387-California-CalEVV-</a:t>
            </a:r>
            <a:endParaRPr lang="en-US" dirty="0">
              <a:solidFill>
                <a:srgbClr val="4E62B2"/>
              </a:solidFill>
              <a:latin typeface="Arial" panose="020B0604020202020204" pitchFamily="34" charset="0"/>
              <a:cs typeface="Arial" panose="020B0604020202020204" pitchFamily="34" charset="0"/>
            </a:endParaRPr>
          </a:p>
          <a:p>
            <a:pPr marL="1485900" lvl="2" indent="-342900"/>
            <a:endParaRPr lang="en-US" sz="2200" dirty="0">
              <a:latin typeface="Arial" panose="020B0604020202020204" pitchFamily="34" charset="0"/>
              <a:cs typeface="Arial" panose="020B0604020202020204" pitchFamily="34" charset="0"/>
            </a:endParaRPr>
          </a:p>
          <a:p>
            <a:pPr marL="342900" indent="-342900">
              <a:lnSpc>
                <a:spcPct val="80000"/>
              </a:lnSpc>
            </a:pPr>
            <a:r>
              <a:rPr lang="en-US" dirty="0">
                <a:latin typeface="Arial" panose="020B0604020202020204" pitchFamily="34" charset="0"/>
                <a:cs typeface="Arial" panose="020B0604020202020204" pitchFamily="34" charset="0"/>
              </a:rPr>
              <a:t>Sandata CalEVV Alternate EVV Vendor Support:</a:t>
            </a:r>
          </a:p>
          <a:p>
            <a:pPr marL="1028700" lvl="1" indent="-342900">
              <a:lnSpc>
                <a:spcPct val="80000"/>
              </a:lnSpc>
              <a:buFont typeface="Arial" panose="020B0604020202020204" pitchFamily="34" charset="0"/>
              <a:buChar char="•"/>
            </a:pPr>
            <a:r>
              <a:rPr lang="en-US" dirty="0">
                <a:latin typeface="Arial" panose="020B0604020202020204" pitchFamily="34" charset="0"/>
                <a:cs typeface="Arial" panose="020B0604020202020204" pitchFamily="34" charset="0"/>
              </a:rPr>
              <a:t>Email: </a:t>
            </a:r>
            <a:r>
              <a:rPr lang="en-US" dirty="0" err="1">
                <a:solidFill>
                  <a:srgbClr val="4E62B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CAAltEVV@sandata.com</a:t>
            </a:r>
            <a:endParaRPr lang="en-US" dirty="0">
              <a:solidFill>
                <a:srgbClr val="4E62B2"/>
              </a:solidFill>
              <a:latin typeface="Arial" panose="020B0604020202020204" pitchFamily="34" charset="0"/>
              <a:cs typeface="Arial" panose="020B0604020202020204" pitchFamily="34" charset="0"/>
            </a:endParaRPr>
          </a:p>
          <a:p>
            <a:pPr marL="342900" indent="-342900">
              <a:lnSpc>
                <a:spcPct val="80000"/>
              </a:lnSpc>
            </a:pPr>
            <a:endParaRPr lang="en-US" sz="2000" dirty="0">
              <a:latin typeface="Arial" panose="020B0604020202020204" pitchFamily="34" charset="0"/>
              <a:cs typeface="Arial" panose="020B0604020202020204" pitchFamily="34" charset="0"/>
            </a:endParaRPr>
          </a:p>
          <a:p>
            <a:pPr lvl="1" indent="0">
              <a:lnSpc>
                <a:spcPct val="80000"/>
              </a:lnSpc>
              <a:buNone/>
            </a:pPr>
            <a:endParaRPr lang="en-US" sz="2000" dirty="0">
              <a:latin typeface="Arial" panose="020B0604020202020204" pitchFamily="34" charset="0"/>
              <a:cs typeface="Arial" panose="020B0604020202020204" pitchFamily="34" charset="0"/>
            </a:endParaRPr>
          </a:p>
          <a:p>
            <a:pPr marL="1028700" lvl="1" indent="-342900">
              <a:lnSpc>
                <a:spcPct val="80000"/>
              </a:lnSpc>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4AF2D49-A0A1-4016-B803-6330194CCD0B}"/>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43</a:t>
            </a:fld>
            <a:endParaRPr lang="en-US"/>
          </a:p>
        </p:txBody>
      </p:sp>
    </p:spTree>
    <p:extLst>
      <p:ext uri="{BB962C8B-B14F-4D97-AF65-F5344CB8AC3E}">
        <p14:creationId xmlns:p14="http://schemas.microsoft.com/office/powerpoint/2010/main" val="2047987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D586-DF6D-4E5D-A341-7B89ECF3C988}"/>
              </a:ext>
            </a:extLst>
          </p:cNvPr>
          <p:cNvSpPr>
            <a:spLocks noGrp="1"/>
          </p:cNvSpPr>
          <p:nvPr>
            <p:ph type="title"/>
          </p:nvPr>
        </p:nvSpPr>
        <p:spPr/>
        <p:txBody>
          <a:bodyPr>
            <a:normAutofit/>
          </a:bodyPr>
          <a:lstStyle/>
          <a:p>
            <a:r>
              <a:rPr lang="en-US" sz="3200">
                <a:latin typeface="Arial" panose="020B0604020202020204" pitchFamily="34" charset="0"/>
              </a:rPr>
              <a:t>Thank You!</a:t>
            </a:r>
          </a:p>
        </p:txBody>
      </p:sp>
      <p:sp>
        <p:nvSpPr>
          <p:cNvPr id="3" name="Slide Number Placeholder 2">
            <a:extLst>
              <a:ext uri="{FF2B5EF4-FFF2-40B4-BE49-F238E27FC236}">
                <a16:creationId xmlns:a16="http://schemas.microsoft.com/office/drawing/2014/main" id="{295C60B6-C258-4010-96D0-9DFD563ECCFF}"/>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44</a:t>
            </a:fld>
            <a:endParaRPr lang="en-US"/>
          </a:p>
        </p:txBody>
      </p:sp>
    </p:spTree>
    <p:extLst>
      <p:ext uri="{BB962C8B-B14F-4D97-AF65-F5344CB8AC3E}">
        <p14:creationId xmlns:p14="http://schemas.microsoft.com/office/powerpoint/2010/main" val="342182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9B22C-CD47-4F1E-803D-8D870E76AA9D}"/>
              </a:ext>
            </a:extLst>
          </p:cNvPr>
          <p:cNvSpPr>
            <a:spLocks noGrp="1"/>
          </p:cNvSpPr>
          <p:nvPr>
            <p:ph type="title"/>
          </p:nvPr>
        </p:nvSpPr>
        <p:spPr>
          <a:xfrm>
            <a:off x="125150" y="94535"/>
            <a:ext cx="10515600" cy="708025"/>
          </a:xfrm>
        </p:spPr>
        <p:txBody>
          <a:bodyPr>
            <a:normAutofit/>
          </a:bodyPr>
          <a:lstStyle/>
          <a:p>
            <a:r>
              <a:rPr lang="en-US" sz="3200">
                <a:solidFill>
                  <a:srgbClr val="4964A2"/>
                </a:solidFill>
                <a:latin typeface="Arial" panose="020B0604020202020204" pitchFamily="34" charset="0"/>
                <a:ea typeface="+mn-ea"/>
              </a:rPr>
              <a:t>CalEVV Provider Self-Registration Process </a:t>
            </a:r>
          </a:p>
        </p:txBody>
      </p:sp>
      <p:sp>
        <p:nvSpPr>
          <p:cNvPr id="4" name="Content Placeholder 4">
            <a:extLst>
              <a:ext uri="{FF2B5EF4-FFF2-40B4-BE49-F238E27FC236}">
                <a16:creationId xmlns:a16="http://schemas.microsoft.com/office/drawing/2014/main" id="{A47512D8-C7D2-41F9-B2C8-4572029A6EE9}"/>
              </a:ext>
            </a:extLst>
          </p:cNvPr>
          <p:cNvSpPr>
            <a:spLocks noGrp="1"/>
          </p:cNvSpPr>
          <p:nvPr>
            <p:ph idx="1"/>
          </p:nvPr>
        </p:nvSpPr>
        <p:spPr>
          <a:xfrm>
            <a:off x="427996" y="948137"/>
            <a:ext cx="11336007" cy="5110000"/>
          </a:xfrm>
        </p:spPr>
        <p:txBody>
          <a:bodyPr vert="horz" lIns="91440" tIns="45720" rIns="91440" bIns="45720" rtlCol="0" anchor="t">
            <a:noAutofit/>
          </a:bodyPr>
          <a:lstStyle/>
          <a:p>
            <a:pPr>
              <a:lnSpc>
                <a:spcPct val="100000"/>
              </a:lnSpc>
              <a:spcBef>
                <a:spcPts val="600"/>
              </a:spcBef>
              <a:spcAft>
                <a:spcPts val="600"/>
              </a:spcAft>
              <a:buClr>
                <a:srgbClr val="4E62B2"/>
              </a:buClr>
            </a:pPr>
            <a:r>
              <a:rPr lang="en-US" sz="2400" b="1">
                <a:latin typeface="Arial" panose="020B0604020202020204" pitchFamily="34" charset="0"/>
                <a:cs typeface="Arial" panose="020B0604020202020204" pitchFamily="34" charset="0"/>
              </a:rPr>
              <a:t>Provider Agencies</a:t>
            </a:r>
          </a:p>
          <a:p>
            <a:pPr marL="1028700" lvl="1" indent="-342900">
              <a:spcBef>
                <a:spcPts val="0"/>
              </a:spcBef>
              <a:buClr>
                <a:schemeClr val="accent1">
                  <a:lumMod val="75000"/>
                </a:schemeClr>
              </a:buClr>
              <a:buFont typeface="Arial" panose="020B0604020202020204" pitchFamily="34" charset="0"/>
              <a:buChar char="•"/>
            </a:pPr>
            <a:r>
              <a:rPr lang="en-US" sz="2400">
                <a:solidFill>
                  <a:srgbClr val="0E101A"/>
                </a:solidFill>
                <a:effectLst/>
                <a:latin typeface="Arial" panose="020B0604020202020204" pitchFamily="34" charset="0"/>
                <a:ea typeface="Times New Roman" panose="02020603050405020304" pitchFamily="18" charset="0"/>
                <a:cs typeface="Arial" panose="020B0604020202020204" pitchFamily="34" charset="0"/>
              </a:rPr>
              <a:t>Existing Provider Agencies have no actions to complete.  </a:t>
            </a:r>
            <a:endParaRPr lang="en-US" sz="2200">
              <a:solidFill>
                <a:srgbClr val="0E101A"/>
              </a:solidFill>
              <a:effectLst/>
              <a:latin typeface="Arial" panose="020B0604020202020204" pitchFamily="34" charset="0"/>
              <a:ea typeface="Times New Roman" panose="02020603050405020304" pitchFamily="18" charset="0"/>
              <a:cs typeface="Arial" panose="020B0604020202020204" pitchFamily="34" charset="0"/>
            </a:endParaRPr>
          </a:p>
          <a:p>
            <a:pPr marL="1028700" lvl="1" indent="-342900">
              <a:spcBef>
                <a:spcPts val="0"/>
              </a:spcBef>
              <a:buClr>
                <a:schemeClr val="accent1">
                  <a:lumMod val="75000"/>
                </a:schemeClr>
              </a:buClr>
              <a:buFont typeface="Arial" panose="020B0604020202020204" pitchFamily="34" charset="0"/>
              <a:buChar char="•"/>
            </a:pPr>
            <a:endParaRPr lang="en-US" sz="2400">
              <a:solidFill>
                <a:srgbClr val="0E101A"/>
              </a:solidFill>
              <a:effectLst/>
              <a:latin typeface="Arial" panose="020B0604020202020204" pitchFamily="34" charset="0"/>
              <a:ea typeface="Times New Roman" panose="02020603050405020304" pitchFamily="18" charset="0"/>
              <a:cs typeface="Arial" panose="020B0604020202020204" pitchFamily="34" charset="0"/>
            </a:endParaRPr>
          </a:p>
          <a:p>
            <a:pPr marL="1028700" lvl="1" indent="-342900">
              <a:spcBef>
                <a:spcPts val="0"/>
              </a:spcBef>
              <a:buClr>
                <a:schemeClr val="accent1">
                  <a:lumMod val="75000"/>
                </a:schemeClr>
              </a:buClr>
              <a:buFont typeface="Arial" panose="020B0604020202020204" pitchFamily="34" charset="0"/>
              <a:buChar char="•"/>
            </a:pPr>
            <a:r>
              <a:rPr lang="en-US" sz="2400">
                <a:solidFill>
                  <a:srgbClr val="0E101A"/>
                </a:solidFill>
                <a:effectLst/>
                <a:latin typeface="Arial" panose="020B0604020202020204" pitchFamily="34" charset="0"/>
                <a:ea typeface="Times New Roman" panose="02020603050405020304" pitchFamily="18" charset="0"/>
                <a:cs typeface="Arial" panose="020B0604020202020204" pitchFamily="34" charset="0"/>
              </a:rPr>
              <a:t>New Provider Agencies must register as a PCS and/or HHCS provider in the Self-Registration portal.  </a:t>
            </a:r>
            <a:endParaRPr lang="en-US" sz="2200">
              <a:solidFill>
                <a:srgbClr val="0E101A"/>
              </a:solidFill>
              <a:effectLst/>
              <a:latin typeface="Arial" panose="020B0604020202020204" pitchFamily="34" charset="0"/>
              <a:ea typeface="Times New Roman" panose="02020603050405020304" pitchFamily="18" charset="0"/>
              <a:cs typeface="Arial" panose="020B0604020202020204" pitchFamily="34" charset="0"/>
            </a:endParaRPr>
          </a:p>
          <a:p>
            <a:pPr lvl="1">
              <a:spcBef>
                <a:spcPts val="0"/>
              </a:spcBef>
              <a:buClr>
                <a:schemeClr val="accent1">
                  <a:lumMod val="75000"/>
                </a:schemeClr>
              </a:buClr>
            </a:pPr>
            <a:endParaRPr lang="en-US" sz="2400">
              <a:solidFill>
                <a:srgbClr val="0E101A"/>
              </a:solidFill>
              <a:effectLst/>
              <a:latin typeface="Arial" panose="020B0604020202020204" pitchFamily="34" charset="0"/>
              <a:ea typeface="Times New Roman" panose="02020603050405020304" pitchFamily="18" charset="0"/>
              <a:cs typeface="Arial" panose="020B0604020202020204" pitchFamily="34" charset="0"/>
            </a:endParaRPr>
          </a:p>
          <a:p>
            <a:pPr marL="1028700" lvl="1" indent="-342900">
              <a:spcBef>
                <a:spcPts val="0"/>
              </a:spcBef>
              <a:buClr>
                <a:schemeClr val="accent1">
                  <a:lumMod val="75000"/>
                </a:schemeClr>
              </a:buClr>
              <a:buFont typeface="Arial" panose="020B0604020202020204" pitchFamily="34" charset="0"/>
              <a:buChar char="•"/>
            </a:pPr>
            <a:r>
              <a:rPr lang="en-US" sz="2400">
                <a:solidFill>
                  <a:srgbClr val="0E101A"/>
                </a:solidFill>
                <a:effectLst/>
                <a:latin typeface="Arial"/>
                <a:ea typeface="Times New Roman" panose="02020603050405020304" pitchFamily="18" charset="0"/>
                <a:cs typeface="Arial"/>
              </a:rPr>
              <a:t>Once in the portal, New Provider Agencies will indicate </a:t>
            </a:r>
            <a:r>
              <a:rPr lang="en-US" sz="2400">
                <a:solidFill>
                  <a:srgbClr val="0E101A"/>
                </a:solidFill>
                <a:latin typeface="Arial"/>
                <a:ea typeface="Times New Roman" panose="02020603050405020304" pitchFamily="18" charset="0"/>
                <a:cs typeface="Arial"/>
              </a:rPr>
              <a:t>whether </a:t>
            </a:r>
            <a:r>
              <a:rPr lang="en-US" sz="2400">
                <a:solidFill>
                  <a:srgbClr val="0E101A"/>
                </a:solidFill>
                <a:effectLst/>
                <a:latin typeface="Arial"/>
                <a:ea typeface="Times New Roman" panose="02020603050405020304" pitchFamily="18" charset="0"/>
                <a:cs typeface="Arial"/>
              </a:rPr>
              <a:t>they are planning to use the CalEVV system or an Alt EVV, </a:t>
            </a:r>
            <a:r>
              <a:rPr lang="en-US" sz="2400">
                <a:solidFill>
                  <a:srgbClr val="0E101A"/>
                </a:solidFill>
                <a:latin typeface="Arial"/>
                <a:ea typeface="Times New Roman" panose="02020603050405020304" pitchFamily="18" charset="0"/>
                <a:cs typeface="Arial"/>
              </a:rPr>
              <a:t>(</a:t>
            </a:r>
            <a:r>
              <a:rPr lang="en-US" sz="2400">
                <a:solidFill>
                  <a:srgbClr val="0E101A"/>
                </a:solidFill>
                <a:effectLst/>
                <a:latin typeface="Arial"/>
                <a:ea typeface="Times New Roman" panose="02020603050405020304" pitchFamily="18" charset="0"/>
                <a:cs typeface="Arial"/>
              </a:rPr>
              <a:t>third-party</a:t>
            </a:r>
            <a:r>
              <a:rPr lang="en-US" sz="2400">
                <a:solidFill>
                  <a:srgbClr val="0E101A"/>
                </a:solidFill>
                <a:latin typeface="Arial"/>
                <a:ea typeface="Times New Roman" panose="02020603050405020304" pitchFamily="18" charset="0"/>
                <a:cs typeface="Arial"/>
              </a:rPr>
              <a:t>),</a:t>
            </a:r>
            <a:r>
              <a:rPr lang="en-US" sz="2400">
                <a:solidFill>
                  <a:srgbClr val="0E101A"/>
                </a:solidFill>
                <a:effectLst/>
                <a:latin typeface="Arial"/>
                <a:ea typeface="Times New Roman" panose="02020603050405020304" pitchFamily="18" charset="0"/>
                <a:cs typeface="Arial"/>
              </a:rPr>
              <a:t> system.</a:t>
            </a:r>
            <a:r>
              <a:rPr lang="en-US" sz="2400">
                <a:solidFill>
                  <a:srgbClr val="0E101A"/>
                </a:solidFill>
                <a:latin typeface="Arial"/>
                <a:ea typeface="Times New Roman" panose="02020603050405020304" pitchFamily="18" charset="0"/>
                <a:cs typeface="Arial"/>
              </a:rPr>
              <a:t> </a:t>
            </a:r>
            <a:endParaRPr lang="en-US" sz="2400">
              <a:solidFill>
                <a:srgbClr val="0E101A"/>
              </a:solidFill>
              <a:effectLst/>
              <a:latin typeface="Arial" panose="020B0604020202020204" pitchFamily="34" charset="0"/>
              <a:ea typeface="Times New Roman" panose="02020603050405020304" pitchFamily="18" charset="0"/>
              <a:cs typeface="Arial" panose="020B0604020202020204" pitchFamily="34" charset="0"/>
            </a:endParaRPr>
          </a:p>
          <a:p>
            <a:pPr marL="1028700" lvl="1" indent="-342900">
              <a:spcBef>
                <a:spcPts val="0"/>
              </a:spcBef>
              <a:buClr>
                <a:schemeClr val="accent1">
                  <a:lumMod val="75000"/>
                </a:schemeClr>
              </a:buClr>
              <a:buFont typeface="Arial" panose="020B0604020202020204" pitchFamily="34" charset="0"/>
              <a:buChar char="•"/>
            </a:pPr>
            <a:endParaRPr lang="en-US" sz="2400">
              <a:effectLst/>
              <a:latin typeface="Arial" panose="020B0604020202020204" pitchFamily="34" charset="0"/>
              <a:ea typeface="Times New Roman" panose="02020603050405020304" pitchFamily="18" charset="0"/>
              <a:cs typeface="Arial" panose="020B0604020202020204" pitchFamily="34" charset="0"/>
            </a:endParaRPr>
          </a:p>
          <a:p>
            <a:pPr marL="1028700" lvl="1" indent="-342900">
              <a:spcBef>
                <a:spcPts val="0"/>
              </a:spcBef>
              <a:buClr>
                <a:schemeClr val="accent1">
                  <a:lumMod val="75000"/>
                </a:schemeClr>
              </a:buClr>
              <a:buFont typeface="Arial" panose="020B0604020202020204" pitchFamily="34" charset="0"/>
              <a:buChar char="•"/>
            </a:pPr>
            <a:r>
              <a:rPr lang="en-US" sz="2400">
                <a:solidFill>
                  <a:srgbClr val="0E101A"/>
                </a:solidFill>
                <a:effectLst/>
                <a:latin typeface="Arial"/>
                <a:ea typeface="Times New Roman" panose="02020603050405020304" pitchFamily="18" charset="0"/>
                <a:cs typeface="Arial"/>
              </a:rPr>
              <a:t>Based upon </a:t>
            </a:r>
            <a:r>
              <a:rPr lang="en-US" sz="2400">
                <a:solidFill>
                  <a:srgbClr val="0E101A"/>
                </a:solidFill>
                <a:latin typeface="Arial"/>
                <a:ea typeface="Times New Roman" panose="02020603050405020304" pitchFamily="18" charset="0"/>
                <a:cs typeface="Arial"/>
              </a:rPr>
              <a:t>the selection </a:t>
            </a:r>
            <a:r>
              <a:rPr lang="en-US" sz="2400">
                <a:solidFill>
                  <a:srgbClr val="0E101A"/>
                </a:solidFill>
                <a:effectLst/>
                <a:latin typeface="Arial"/>
                <a:ea typeface="Times New Roman" panose="02020603050405020304" pitchFamily="18" charset="0"/>
                <a:cs typeface="Arial"/>
              </a:rPr>
              <a:t>of an Alt EVV system by the New Provider Agency in the portal, Sandata will confirm the provider’s selection to both the provider and their selected Alt EVV system vendor.</a:t>
            </a:r>
            <a:r>
              <a:rPr lang="en-US" sz="2400">
                <a:solidFill>
                  <a:srgbClr val="0E101A"/>
                </a:solidFill>
                <a:latin typeface="Arial"/>
                <a:ea typeface="Times New Roman" panose="02020603050405020304" pitchFamily="18" charset="0"/>
                <a:cs typeface="Arial"/>
              </a:rPr>
              <a:t> </a:t>
            </a:r>
            <a:endParaRPr lang="en-US" sz="2400">
              <a:solidFill>
                <a:srgbClr val="0E101A"/>
              </a:solidFill>
              <a:effectLst/>
              <a:latin typeface="Arial" panose="020B0604020202020204" pitchFamily="34" charset="0"/>
              <a:ea typeface="Times New Roman" panose="02020603050405020304" pitchFamily="18" charset="0"/>
              <a:cs typeface="Arial" panose="020B0604020202020204" pitchFamily="34" charset="0"/>
            </a:endParaRPr>
          </a:p>
          <a:p>
            <a:pPr lvl="1">
              <a:spcBef>
                <a:spcPts val="0"/>
              </a:spcBef>
              <a:buClr>
                <a:schemeClr val="accent1">
                  <a:lumMod val="75000"/>
                </a:schemeClr>
              </a:buClr>
            </a:pPr>
            <a:endParaRPr lang="en-US" sz="2400">
              <a:solidFill>
                <a:srgbClr val="0E101A"/>
              </a:solidFill>
              <a:effectLst/>
              <a:latin typeface="Arial" panose="020B0604020202020204" pitchFamily="34" charset="0"/>
              <a:ea typeface="Times New Roman" panose="02020603050405020304" pitchFamily="18" charset="0"/>
              <a:cs typeface="Arial" panose="020B0604020202020204" pitchFamily="34" charset="0"/>
            </a:endParaRPr>
          </a:p>
          <a:p>
            <a:pPr marL="1028700" lvl="1" indent="-342900">
              <a:spcBef>
                <a:spcPts val="0"/>
              </a:spcBef>
              <a:buClr>
                <a:schemeClr val="accent1">
                  <a:lumMod val="75000"/>
                </a:schemeClr>
              </a:buClr>
              <a:buFont typeface="Arial" panose="020B0604020202020204" pitchFamily="34" charset="0"/>
              <a:buChar char="•"/>
            </a:pPr>
            <a:r>
              <a:rPr lang="en-US" sz="2400">
                <a:solidFill>
                  <a:srgbClr val="0E101A"/>
                </a:solidFill>
                <a:effectLst/>
                <a:latin typeface="Arial" panose="020B0604020202020204" pitchFamily="34" charset="0"/>
                <a:ea typeface="Times New Roman" panose="02020603050405020304" pitchFamily="18" charset="0"/>
                <a:cs typeface="Arial" panose="020B0604020202020204" pitchFamily="34" charset="0"/>
              </a:rPr>
              <a:t>This will initiate the Alt EVV Certification process for new Alt EVV system vendors.</a:t>
            </a:r>
            <a:endParaRPr lang="en-US" sz="2400">
              <a:effectLst/>
              <a:latin typeface="Arial" panose="020B0604020202020204" pitchFamily="34" charset="0"/>
              <a:ea typeface="Times New Roman" panose="02020603050405020304" pitchFamily="18" charset="0"/>
              <a:cs typeface="Arial" panose="020B0604020202020204" pitchFamily="34" charset="0"/>
            </a:endParaRPr>
          </a:p>
          <a:p>
            <a:pPr marL="1028700" lvl="1" indent="-342900">
              <a:spcBef>
                <a:spcPts val="0"/>
              </a:spcBef>
              <a:buClr>
                <a:schemeClr val="accent1">
                  <a:lumMod val="75000"/>
                </a:schemeClr>
              </a:buClr>
              <a:buFont typeface="Arial" panose="020B0604020202020204" pitchFamily="34" charset="0"/>
              <a:buChar char="•"/>
            </a:pPr>
            <a:endParaRPr lang="en-US" sz="2400">
              <a:solidFill>
                <a:srgbClr val="0E101A"/>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600"/>
              </a:spcBef>
              <a:spcAft>
                <a:spcPts val="600"/>
              </a:spcAft>
              <a:buClr>
                <a:srgbClr val="4E62B2"/>
              </a:buClr>
            </a:pPr>
            <a:endParaRPr lang="en-US" sz="2400" b="1">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63523DE-1B2D-4C4D-B9F6-6078B47033E9}"/>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5</a:t>
            </a:fld>
            <a:endParaRPr lang="en-US"/>
          </a:p>
        </p:txBody>
      </p:sp>
    </p:spTree>
    <p:extLst>
      <p:ext uri="{BB962C8B-B14F-4D97-AF65-F5344CB8AC3E}">
        <p14:creationId xmlns:p14="http://schemas.microsoft.com/office/powerpoint/2010/main" val="5977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9B22C-CD47-4F1E-803D-8D870E76AA9D}"/>
              </a:ext>
            </a:extLst>
          </p:cNvPr>
          <p:cNvSpPr>
            <a:spLocks noGrp="1"/>
          </p:cNvSpPr>
          <p:nvPr>
            <p:ph type="title"/>
          </p:nvPr>
        </p:nvSpPr>
        <p:spPr>
          <a:xfrm>
            <a:off x="125150" y="94535"/>
            <a:ext cx="10515600" cy="708025"/>
          </a:xfrm>
        </p:spPr>
        <p:txBody>
          <a:bodyPr>
            <a:normAutofit/>
          </a:bodyPr>
          <a:lstStyle/>
          <a:p>
            <a:r>
              <a:rPr lang="en-US" sz="3200">
                <a:solidFill>
                  <a:srgbClr val="4964A2"/>
                </a:solidFill>
                <a:latin typeface="Arial"/>
                <a:ea typeface="+mn-ea"/>
                <a:cs typeface="Arial"/>
              </a:rPr>
              <a:t>CalEVV Provider Self-Registration Process Continued </a:t>
            </a:r>
            <a:endParaRPr lang="en-US" sz="3200">
              <a:solidFill>
                <a:srgbClr val="4964A2"/>
              </a:solidFill>
              <a:latin typeface="Arial" panose="020B0604020202020204" pitchFamily="34" charset="0"/>
              <a:ea typeface="+mn-ea"/>
            </a:endParaRPr>
          </a:p>
        </p:txBody>
      </p:sp>
      <p:sp>
        <p:nvSpPr>
          <p:cNvPr id="4" name="Content Placeholder 4">
            <a:extLst>
              <a:ext uri="{FF2B5EF4-FFF2-40B4-BE49-F238E27FC236}">
                <a16:creationId xmlns:a16="http://schemas.microsoft.com/office/drawing/2014/main" id="{A47512D8-C7D2-41F9-B2C8-4572029A6EE9}"/>
              </a:ext>
            </a:extLst>
          </p:cNvPr>
          <p:cNvSpPr>
            <a:spLocks noGrp="1"/>
          </p:cNvSpPr>
          <p:nvPr>
            <p:ph idx="1"/>
          </p:nvPr>
        </p:nvSpPr>
        <p:spPr>
          <a:xfrm>
            <a:off x="435993" y="945200"/>
            <a:ext cx="11336007" cy="5110000"/>
          </a:xfrm>
        </p:spPr>
        <p:txBody>
          <a:bodyPr vert="horz" lIns="91440" tIns="45720" rIns="91440" bIns="45720" rtlCol="0" anchor="t">
            <a:noAutofit/>
          </a:bodyPr>
          <a:lstStyle/>
          <a:p>
            <a:pPr>
              <a:lnSpc>
                <a:spcPct val="100000"/>
              </a:lnSpc>
              <a:spcBef>
                <a:spcPts val="600"/>
              </a:spcBef>
              <a:spcAft>
                <a:spcPts val="600"/>
              </a:spcAft>
              <a:buClr>
                <a:srgbClr val="4E62B2"/>
              </a:buClr>
            </a:pPr>
            <a:r>
              <a:rPr lang="en-US" sz="2400" b="1" dirty="0">
                <a:latin typeface="Arial" panose="020B0604020202020204" pitchFamily="34" charset="0"/>
                <a:cs typeface="Arial" panose="020B0604020202020204" pitchFamily="34" charset="0"/>
              </a:rPr>
              <a:t>New Provider Agencies</a:t>
            </a:r>
          </a:p>
          <a:p>
            <a:pPr marL="1028700" lvl="1" indent="-342900">
              <a:lnSpc>
                <a:spcPct val="100000"/>
              </a:lnSpc>
              <a:spcBef>
                <a:spcPts val="600"/>
              </a:spcBef>
              <a:spcAft>
                <a:spcPts val="600"/>
              </a:spcAft>
              <a:buClr>
                <a:schemeClr val="accent1">
                  <a:lumMod val="75000"/>
                </a:schemeClr>
              </a:buClr>
              <a:buFont typeface="Arial" panose="020B0604020202020204" pitchFamily="34" charset="0"/>
              <a:buChar char="•"/>
            </a:pPr>
            <a:r>
              <a:rPr lang="en-US" sz="2400" dirty="0">
                <a:latin typeface="Arial"/>
                <a:ea typeface="Lato Light"/>
                <a:cs typeface="Arial"/>
              </a:rPr>
              <a:t>Provider Agencies will complete the CalEVV Self-Registration through the portal. Registration Includes</a:t>
            </a:r>
          </a:p>
          <a:p>
            <a:pPr marL="1943100" lvl="3" indent="-342900">
              <a:lnSpc>
                <a:spcPct val="100000"/>
              </a:lnSpc>
              <a:spcBef>
                <a:spcPts val="0"/>
              </a:spcBef>
              <a:buClr>
                <a:schemeClr val="accent1">
                  <a:lumMod val="75000"/>
                </a:schemeClr>
              </a:buClr>
            </a:pPr>
            <a:r>
              <a:rPr lang="en-US" sz="2400" dirty="0">
                <a:latin typeface="Arial"/>
                <a:ea typeface="Lato Light"/>
                <a:cs typeface="Arial"/>
              </a:rPr>
              <a:t>Platform indicator of CalEVV or Alternate EVV System vendor+ contact information</a:t>
            </a:r>
          </a:p>
          <a:p>
            <a:pPr marL="1943100" lvl="3" indent="-342900">
              <a:lnSpc>
                <a:spcPct val="100000"/>
              </a:lnSpc>
              <a:spcBef>
                <a:spcPts val="0"/>
              </a:spcBef>
              <a:buClr>
                <a:schemeClr val="accent1">
                  <a:lumMod val="75000"/>
                </a:schemeClr>
              </a:buClr>
            </a:pPr>
            <a:r>
              <a:rPr lang="en-US" sz="2400" dirty="0">
                <a:latin typeface="Arial" panose="020B0604020202020204" pitchFamily="34" charset="0"/>
                <a:cs typeface="Arial" panose="020B0604020202020204" pitchFamily="34" charset="0"/>
              </a:rPr>
              <a:t>Provider billing identifiers (NPI, DDS Vendor ID, etc.) </a:t>
            </a:r>
          </a:p>
          <a:p>
            <a:pPr marL="1943100" lvl="3" indent="-342900">
              <a:lnSpc>
                <a:spcPct val="100000"/>
              </a:lnSpc>
              <a:spcBef>
                <a:spcPts val="0"/>
              </a:spcBef>
              <a:buClr>
                <a:schemeClr val="accent1">
                  <a:lumMod val="75000"/>
                </a:schemeClr>
              </a:buClr>
            </a:pPr>
            <a:r>
              <a:rPr lang="en-US" sz="2400" dirty="0">
                <a:latin typeface="Arial" panose="020B0604020202020204" pitchFamily="34" charset="0"/>
                <a:cs typeface="Arial" panose="020B0604020202020204" pitchFamily="34" charset="0"/>
              </a:rPr>
              <a:t>Provider Agency Contact information </a:t>
            </a:r>
          </a:p>
          <a:p>
            <a:pPr marL="1943100" lvl="3" indent="-342900">
              <a:lnSpc>
                <a:spcPct val="100000"/>
              </a:lnSpc>
              <a:spcBef>
                <a:spcPts val="0"/>
              </a:spcBef>
              <a:buClr>
                <a:schemeClr val="accent1">
                  <a:lumMod val="75000"/>
                </a:schemeClr>
              </a:buClr>
            </a:pPr>
            <a:r>
              <a:rPr lang="en-US" sz="2400" dirty="0">
                <a:latin typeface="Arial" panose="020B0604020202020204" pitchFamily="34" charset="0"/>
                <a:cs typeface="Arial" panose="020B0604020202020204" pitchFamily="34" charset="0"/>
              </a:rPr>
              <a:t>Confirmation of receipt is provided by Sandata via email</a:t>
            </a:r>
          </a:p>
          <a:p>
            <a:pPr marL="1943100" lvl="3" indent="-342900">
              <a:lnSpc>
                <a:spcPct val="100000"/>
              </a:lnSpc>
              <a:spcBef>
                <a:spcPts val="0"/>
              </a:spcBef>
              <a:buClr>
                <a:schemeClr val="accent1">
                  <a:lumMod val="75000"/>
                </a:schemeClr>
              </a:buClr>
            </a:pPr>
            <a:r>
              <a:rPr lang="en-US" sz="2400" dirty="0">
                <a:latin typeface="Arial" panose="020B0604020202020204" pitchFamily="34" charset="0"/>
                <a:cs typeface="Arial" panose="020B0604020202020204" pitchFamily="34" charset="0"/>
              </a:rPr>
              <a:t>Sandata reviews registration responses</a:t>
            </a:r>
          </a:p>
          <a:p>
            <a:pPr marL="1485900" lvl="2" indent="-342900">
              <a:lnSpc>
                <a:spcPct val="100000"/>
              </a:lnSpc>
              <a:spcBef>
                <a:spcPts val="600"/>
              </a:spcBef>
              <a:spcAft>
                <a:spcPts val="600"/>
              </a:spcAft>
              <a:buClr>
                <a:schemeClr val="accent1">
                  <a:lumMod val="75000"/>
                </a:schemeClr>
              </a:buClr>
            </a:pPr>
            <a:r>
              <a:rPr lang="en-US" sz="2400" dirty="0">
                <a:latin typeface="Arial"/>
                <a:ea typeface="Lato Light"/>
                <a:cs typeface="Arial"/>
              </a:rPr>
              <a:t>The Next Call to Action for the provider agency will be aggregator training for those using an alternate EVV system vendor.</a:t>
            </a:r>
          </a:p>
          <a:p>
            <a:pPr marL="1485900" lvl="2" indent="-342900">
              <a:lnSpc>
                <a:spcPct val="100000"/>
              </a:lnSpc>
              <a:spcBef>
                <a:spcPts val="600"/>
              </a:spcBef>
              <a:spcAft>
                <a:spcPts val="600"/>
              </a:spcAft>
              <a:buClr>
                <a:schemeClr val="accent1">
                  <a:lumMod val="75000"/>
                </a:schemeClr>
              </a:buClr>
            </a:pPr>
            <a:endParaRPr lang="en-US" sz="2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63523DE-1B2D-4C4D-B9F6-6078B47033E9}"/>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6</a:t>
            </a:fld>
            <a:endParaRPr lang="en-US"/>
          </a:p>
        </p:txBody>
      </p:sp>
    </p:spTree>
    <p:extLst>
      <p:ext uri="{BB962C8B-B14F-4D97-AF65-F5344CB8AC3E}">
        <p14:creationId xmlns:p14="http://schemas.microsoft.com/office/powerpoint/2010/main" val="191653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9B22C-CD47-4F1E-803D-8D870E76AA9D}"/>
              </a:ext>
            </a:extLst>
          </p:cNvPr>
          <p:cNvSpPr>
            <a:spLocks noGrp="1"/>
          </p:cNvSpPr>
          <p:nvPr>
            <p:ph type="title"/>
          </p:nvPr>
        </p:nvSpPr>
        <p:spPr>
          <a:xfrm>
            <a:off x="53150" y="72935"/>
            <a:ext cx="10515600" cy="708025"/>
          </a:xfrm>
        </p:spPr>
        <p:txBody>
          <a:bodyPr>
            <a:normAutofit/>
          </a:bodyPr>
          <a:lstStyle/>
          <a:p>
            <a:r>
              <a:rPr lang="en-US" sz="3200">
                <a:solidFill>
                  <a:srgbClr val="4964A2"/>
                </a:solidFill>
                <a:latin typeface="Arial" panose="020B0604020202020204" pitchFamily="34" charset="0"/>
                <a:ea typeface="+mn-ea"/>
              </a:rPr>
              <a:t>Alternate EVV Vendor Testing &amp; Certification </a:t>
            </a:r>
          </a:p>
        </p:txBody>
      </p:sp>
      <p:sp>
        <p:nvSpPr>
          <p:cNvPr id="4" name="Content Placeholder 4">
            <a:extLst>
              <a:ext uri="{FF2B5EF4-FFF2-40B4-BE49-F238E27FC236}">
                <a16:creationId xmlns:a16="http://schemas.microsoft.com/office/drawing/2014/main" id="{9A3493AF-75D7-4400-8B4E-3496D2671BEC}"/>
              </a:ext>
            </a:extLst>
          </p:cNvPr>
          <p:cNvSpPr>
            <a:spLocks noGrp="1"/>
          </p:cNvSpPr>
          <p:nvPr>
            <p:ph idx="1"/>
          </p:nvPr>
        </p:nvSpPr>
        <p:spPr>
          <a:xfrm>
            <a:off x="438743" y="967881"/>
            <a:ext cx="11591070" cy="5218688"/>
          </a:xfrm>
        </p:spPr>
        <p:txBody>
          <a:bodyPr vert="horz" lIns="91440" tIns="45720" rIns="91440" bIns="45720" rtlCol="0" anchor="t">
            <a:noAutofit/>
          </a:bodyPr>
          <a:lstStyle/>
          <a:p>
            <a:pPr>
              <a:lnSpc>
                <a:spcPct val="100000"/>
              </a:lnSpc>
              <a:spcBef>
                <a:spcPts val="600"/>
              </a:spcBef>
              <a:spcAft>
                <a:spcPts val="600"/>
              </a:spcAft>
              <a:buClr>
                <a:srgbClr val="4E62B2"/>
              </a:buClr>
            </a:pPr>
            <a:r>
              <a:rPr lang="en-US" sz="2400" b="1" dirty="0">
                <a:latin typeface="Arial" panose="020B0604020202020204" pitchFamily="34" charset="0"/>
                <a:cs typeface="Arial" panose="020B0604020202020204" pitchFamily="34" charset="0"/>
              </a:rPr>
              <a:t>New Alternate EVV Vendors</a:t>
            </a:r>
          </a:p>
          <a:p>
            <a:pPr marL="1028700" lvl="1" indent="-342900">
              <a:buClr>
                <a:schemeClr val="accent1">
                  <a:lumMod val="75000"/>
                </a:schemeClr>
              </a:buClr>
              <a:buFont typeface="Arial" panose="020B0604020202020204" pitchFamily="34" charset="0"/>
              <a:buChar char="•"/>
            </a:pPr>
            <a:r>
              <a:rPr lang="en-US" sz="2400" b="0" i="0" kern="1200" dirty="0">
                <a:solidFill>
                  <a:schemeClr val="tx1"/>
                </a:solidFill>
                <a:latin typeface="Arial" panose="020B0604020202020204" pitchFamily="34" charset="0"/>
                <a:cs typeface="Arial" panose="020B0604020202020204" pitchFamily="34" charset="0"/>
              </a:rPr>
              <a:t>Receive testing credentials and testing certification checklist from Sandata.</a:t>
            </a:r>
          </a:p>
          <a:p>
            <a:pPr marL="1028700" lvl="1" indent="-342900">
              <a:buClr>
                <a:schemeClr val="accent1">
                  <a:lumMod val="75000"/>
                </a:schemeClr>
              </a:buClr>
              <a:buFont typeface="Arial" panose="020B0604020202020204" pitchFamily="34" charset="0"/>
              <a:buChar char="•"/>
            </a:pPr>
            <a:r>
              <a:rPr lang="en-US" sz="24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The checklist will guide through what must be included in the files and uploaded during testing. </a:t>
            </a:r>
          </a:p>
          <a:p>
            <a:pPr marL="1028700" lvl="1" indent="-342900">
              <a:buClr>
                <a:schemeClr val="accent1">
                  <a:lumMod val="75000"/>
                </a:schemeClr>
              </a:buClr>
              <a:buFont typeface="Arial" panose="020B0604020202020204" pitchFamily="34" charset="0"/>
              <a:buChar char="•"/>
            </a:pPr>
            <a:r>
              <a:rPr lang="en-US" sz="2400" b="0" i="0" kern="1200" dirty="0">
                <a:solidFill>
                  <a:schemeClr val="tx1"/>
                </a:solidFill>
                <a:latin typeface="Arial" panose="020B0604020202020204" pitchFamily="34" charset="0"/>
                <a:cs typeface="Arial" panose="020B0604020202020204" pitchFamily="34" charset="0"/>
              </a:rPr>
              <a:t>Testing </a:t>
            </a:r>
            <a:r>
              <a:rPr lang="en-US" sz="2400" dirty="0">
                <a:latin typeface="Arial" panose="020B0604020202020204" pitchFamily="34" charset="0"/>
                <a:cs typeface="Arial" panose="020B0604020202020204" pitchFamily="34" charset="0"/>
              </a:rPr>
              <a:t>can begin </a:t>
            </a:r>
            <a:r>
              <a:rPr lang="en-US" sz="2400" b="0" i="0" kern="1200" dirty="0">
                <a:solidFill>
                  <a:schemeClr val="tx1"/>
                </a:solidFill>
                <a:latin typeface="Arial" panose="020B0604020202020204" pitchFamily="34" charset="0"/>
                <a:cs typeface="Arial" panose="020B0604020202020204" pitchFamily="34" charset="0"/>
              </a:rPr>
              <a:t>upon receipt of the information.</a:t>
            </a:r>
          </a:p>
          <a:p>
            <a:pPr marL="1028700" lvl="1" indent="-342900">
              <a:buClr>
                <a:schemeClr val="accent1">
                  <a:lumMod val="75000"/>
                </a:schemeClr>
              </a:buClr>
              <a:buFont typeface="Arial" panose="020B0604020202020204" pitchFamily="34" charset="0"/>
              <a:buChar char="•"/>
            </a:pPr>
            <a:r>
              <a:rPr lang="en-US" sz="24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If testing is unsuccessful, Sandata will return the checklist marked with erroneous files/scenarios to the Alternate EVV vendor.</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1028700" lvl="1" indent="-342900">
              <a:buClr>
                <a:schemeClr val="accent1">
                  <a:lumMod val="75000"/>
                </a:schemeClr>
              </a:buClr>
              <a:buFont typeface="Arial" panose="020B0604020202020204" pitchFamily="34" charset="0"/>
              <a:buChar char="•"/>
            </a:pPr>
            <a:r>
              <a:rPr lang="en-US" sz="2400" dirty="0">
                <a:solidFill>
                  <a:srgbClr val="0E101A"/>
                </a:solidFill>
                <a:latin typeface="Arial" panose="020B0604020202020204" pitchFamily="34" charset="0"/>
                <a:ea typeface="Times New Roman" panose="02020603050405020304" pitchFamily="18" charset="0"/>
                <a:cs typeface="Arial" panose="020B0604020202020204" pitchFamily="34" charset="0"/>
              </a:rPr>
              <a:t>Tests can be </a:t>
            </a:r>
            <a:r>
              <a:rPr lang="en-US" sz="24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resubmit</a:t>
            </a:r>
            <a:r>
              <a:rPr lang="en-US" sz="2400" dirty="0">
                <a:solidFill>
                  <a:srgbClr val="0E101A"/>
                </a:solidFill>
                <a:latin typeface="Arial" panose="020B0604020202020204" pitchFamily="34" charset="0"/>
                <a:ea typeface="Times New Roman" panose="02020603050405020304" pitchFamily="18" charset="0"/>
                <a:cs typeface="Arial" panose="020B0604020202020204" pitchFamily="34" charset="0"/>
              </a:rPr>
              <a:t>ted </a:t>
            </a:r>
            <a:r>
              <a:rPr lang="en-US" sz="2400" dirty="0">
                <a:solidFill>
                  <a:srgbClr val="0E101A"/>
                </a:solidFill>
                <a:effectLst/>
                <a:latin typeface="Arial" panose="020B0604020202020204" pitchFamily="34" charset="0"/>
                <a:ea typeface="Times New Roman" panose="02020603050405020304" pitchFamily="18" charset="0"/>
                <a:cs typeface="Arial" panose="020B0604020202020204" pitchFamily="34" charset="0"/>
              </a:rPr>
              <a:t>until all errors have been corrected.</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1028700" lvl="1" indent="-342900">
              <a:buClr>
                <a:schemeClr val="accent1">
                  <a:lumMod val="75000"/>
                </a:schemeClr>
              </a:buClr>
              <a:buFont typeface="Arial" panose="020B0604020202020204" pitchFamily="34" charset="0"/>
              <a:buChar char="•"/>
            </a:pPr>
            <a:r>
              <a:rPr lang="en-US" sz="2400" dirty="0">
                <a:solidFill>
                  <a:srgbClr val="0E101A"/>
                </a:solidFill>
                <a:effectLst/>
                <a:latin typeface="Arial"/>
                <a:ea typeface="Times New Roman" panose="02020603050405020304" pitchFamily="18" charset="0"/>
                <a:cs typeface="Arial"/>
              </a:rPr>
              <a:t>Upon completion of the testing checklist, the Alternate EVV vendor should email Sandata at </a:t>
            </a:r>
            <a:r>
              <a:rPr lang="en-US" sz="2400" u="sng" dirty="0">
                <a:solidFill>
                  <a:srgbClr val="0563C1"/>
                </a:solidFill>
                <a:latin typeface="Arial"/>
                <a:ea typeface="Times New Roman" panose="02020603050405020304" pitchFamily="18" charset="0"/>
                <a:cs typeface="Arial"/>
                <a:hlinkClick r:id="rId3"/>
              </a:rPr>
              <a:t>CAAltEVV</a:t>
            </a:r>
            <a:r>
              <a:rPr lang="en-US" sz="2400" u="sng" dirty="0">
                <a:solidFill>
                  <a:srgbClr val="0563C1"/>
                </a:solidFill>
                <a:effectLst/>
                <a:latin typeface="Arial"/>
                <a:ea typeface="Times New Roman" panose="02020603050405020304" pitchFamily="18" charset="0"/>
                <a:cs typeface="Arial"/>
                <a:hlinkClick r:id="rId3"/>
              </a:rPr>
              <a:t>@sandata.com</a:t>
            </a:r>
            <a:r>
              <a:rPr lang="en-US" sz="2400" dirty="0">
                <a:solidFill>
                  <a:srgbClr val="0E101A"/>
                </a:solidFill>
                <a:effectLst/>
                <a:latin typeface="Arial"/>
                <a:ea typeface="Times New Roman" panose="02020603050405020304" pitchFamily="18" charset="0"/>
                <a:cs typeface="Arial"/>
              </a:rPr>
              <a:t> to request the testing validation.</a:t>
            </a:r>
            <a:r>
              <a:rPr lang="en-US" sz="2400" dirty="0">
                <a:solidFill>
                  <a:srgbClr val="0E101A"/>
                </a:solidFill>
                <a:latin typeface="Arial"/>
                <a:ea typeface="Times New Roman" panose="02020603050405020304" pitchFamily="18" charset="0"/>
                <a:cs typeface="Arial"/>
              </a:rPr>
              <a:t>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ts val="600"/>
              </a:spcBef>
              <a:spcAft>
                <a:spcPts val="600"/>
              </a:spcAft>
              <a:buClr>
                <a:srgbClr val="4E62B2"/>
              </a:buClr>
            </a:pPr>
            <a:r>
              <a:rPr lang="en-US" sz="2400" b="1" dirty="0">
                <a:latin typeface="Arial" panose="020B0604020202020204" pitchFamily="34" charset="0"/>
                <a:cs typeface="Arial" panose="020B0604020202020204" pitchFamily="34" charset="0"/>
              </a:rPr>
              <a:t>Existing Alternate EVV Vendors</a:t>
            </a:r>
          </a:p>
          <a:p>
            <a:pPr marL="1028700" lvl="1" indent="-342900">
              <a:buClr>
                <a:schemeClr val="accent1">
                  <a:lumMod val="75000"/>
                </a:schemeClr>
              </a:buClr>
              <a:buFont typeface="Arial" panose="020B0604020202020204" pitchFamily="34" charset="0"/>
              <a:buChar char="•"/>
            </a:pPr>
            <a:r>
              <a:rPr lang="en-US" sz="2400" b="0" i="0" kern="1200" dirty="0">
                <a:solidFill>
                  <a:schemeClr val="tx1"/>
                </a:solidFill>
                <a:latin typeface="Arial" panose="020B0604020202020204" pitchFamily="34" charset="0"/>
                <a:cs typeface="Arial" panose="020B0604020202020204" pitchFamily="34" charset="0"/>
              </a:rPr>
              <a:t>There is no certification required and the testing environment can be utilized for any updates.</a:t>
            </a:r>
          </a:p>
          <a:p>
            <a:pPr marL="1028700" lvl="1" indent="-342900">
              <a:buClr>
                <a:schemeClr val="accent1">
                  <a:lumMod val="75000"/>
                </a:schemeClr>
              </a:buClr>
              <a:buFont typeface="Arial" panose="020B0604020202020204" pitchFamily="34" charset="0"/>
              <a:buChar char="•"/>
            </a:pPr>
            <a:endParaRPr lang="en-US" sz="2400" b="0" i="0" kern="1200" dirty="0">
              <a:solidFill>
                <a:schemeClr val="tx1"/>
              </a:solidFill>
              <a:latin typeface="Arial" panose="020B0604020202020204" pitchFamily="34" charset="0"/>
              <a:cs typeface="Arial" panose="020B0604020202020204" pitchFamily="34" charset="0"/>
            </a:endParaRPr>
          </a:p>
          <a:p>
            <a:pPr marL="342900" marR="0" lvl="0" indent="-342900">
              <a:spcBef>
                <a:spcPts val="0"/>
              </a:spcBef>
              <a:spcAft>
                <a:spcPts val="0"/>
              </a:spcAft>
              <a:buFont typeface="+mj-lt"/>
              <a:buAutoNum type="arabicPeriod"/>
            </a:pPr>
            <a:endParaRPr lang="en-US" sz="1800" dirty="0">
              <a:solidFill>
                <a:srgbClr val="0E101A"/>
              </a:solidFill>
              <a:latin typeface="Century Gothic" panose="020B0502020202020204" pitchFamily="34"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lvl="1" indent="0">
              <a:buClr>
                <a:schemeClr val="accent1">
                  <a:lumMod val="75000"/>
                </a:schemeClr>
              </a:buClr>
              <a:buNone/>
            </a:pPr>
            <a:endParaRPr lang="en-US" sz="2400" b="0" i="0" kern="12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D2ACAD6-B186-4E35-99E8-D2E5125E4C75}"/>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7</a:t>
            </a:fld>
            <a:endParaRPr lang="en-US"/>
          </a:p>
        </p:txBody>
      </p:sp>
    </p:spTree>
    <p:extLst>
      <p:ext uri="{BB962C8B-B14F-4D97-AF65-F5344CB8AC3E}">
        <p14:creationId xmlns:p14="http://schemas.microsoft.com/office/powerpoint/2010/main" val="103339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0AE8-5A13-46E2-93F2-A0283B7AFE3D}"/>
              </a:ext>
            </a:extLst>
          </p:cNvPr>
          <p:cNvSpPr>
            <a:spLocks noGrp="1"/>
          </p:cNvSpPr>
          <p:nvPr>
            <p:ph type="title"/>
          </p:nvPr>
        </p:nvSpPr>
        <p:spPr>
          <a:xfrm>
            <a:off x="67449" y="83673"/>
            <a:ext cx="10789118" cy="811265"/>
          </a:xfrm>
        </p:spPr>
        <p:txBody>
          <a:bodyPr>
            <a:normAutofit/>
          </a:bodyPr>
          <a:lstStyle/>
          <a:p>
            <a:r>
              <a:rPr lang="en-US" sz="3200">
                <a:solidFill>
                  <a:srgbClr val="4964A2"/>
                </a:solidFill>
                <a:latin typeface="Arial" panose="020B0604020202020204" pitchFamily="34" charset="0"/>
                <a:ea typeface="+mn-ea"/>
              </a:rPr>
              <a:t>Alternate EVV Vendor Testing &amp; Certification Continued</a:t>
            </a:r>
          </a:p>
        </p:txBody>
      </p:sp>
      <p:sp>
        <p:nvSpPr>
          <p:cNvPr id="4" name="Content Placeholder 4">
            <a:extLst>
              <a:ext uri="{FF2B5EF4-FFF2-40B4-BE49-F238E27FC236}">
                <a16:creationId xmlns:a16="http://schemas.microsoft.com/office/drawing/2014/main" id="{F7AFF73F-6E64-4F36-A9F4-AFA9CC4EBE60}"/>
              </a:ext>
            </a:extLst>
          </p:cNvPr>
          <p:cNvSpPr>
            <a:spLocks noGrp="1"/>
          </p:cNvSpPr>
          <p:nvPr>
            <p:ph idx="1"/>
          </p:nvPr>
        </p:nvSpPr>
        <p:spPr>
          <a:xfrm>
            <a:off x="369849" y="1168400"/>
            <a:ext cx="10979567" cy="4521200"/>
          </a:xfrm>
        </p:spPr>
        <p:txBody>
          <a:bodyPr vert="horz" lIns="91440" tIns="45720" rIns="91440" bIns="45720" rtlCol="0" anchor="t">
            <a:noAutofit/>
          </a:bodyPr>
          <a:lstStyle/>
          <a:p>
            <a:pPr>
              <a:lnSpc>
                <a:spcPct val="100000"/>
              </a:lnSpc>
              <a:spcBef>
                <a:spcPts val="600"/>
              </a:spcBef>
              <a:spcAft>
                <a:spcPts val="600"/>
              </a:spcAft>
              <a:buClr>
                <a:srgbClr val="4E62B2"/>
              </a:buClr>
            </a:pPr>
            <a:r>
              <a:rPr lang="en-US" sz="2400" b="1">
                <a:latin typeface="Arial" panose="020B0604020202020204" pitchFamily="34" charset="0"/>
                <a:cs typeface="Arial" panose="020B0604020202020204" pitchFamily="34" charset="0"/>
              </a:rPr>
              <a:t>Certification</a:t>
            </a:r>
          </a:p>
          <a:p>
            <a:pPr marL="1028700" lvl="1" indent="-342900">
              <a:lnSpc>
                <a:spcPct val="100000"/>
              </a:lnSpc>
              <a:spcBef>
                <a:spcPts val="600"/>
              </a:spcBef>
              <a:spcAft>
                <a:spcPts val="600"/>
              </a:spcAft>
              <a:buClr>
                <a:schemeClr val="accent1">
                  <a:lumMod val="75000"/>
                </a:schemeClr>
              </a:buClr>
              <a:buFont typeface="Arial" panose="020B0604020202020204" pitchFamily="34" charset="0"/>
              <a:buChar char="•"/>
            </a:pPr>
            <a:r>
              <a:rPr lang="en-US" sz="2400">
                <a:latin typeface="Arial" panose="020B0604020202020204" pitchFamily="34" charset="0"/>
                <a:cs typeface="Arial" panose="020B0604020202020204" pitchFamily="34" charset="0"/>
              </a:rPr>
              <a:t>New Alternate EVV Vendor Completes testing - Positive and Negative</a:t>
            </a:r>
          </a:p>
          <a:p>
            <a:pPr marL="1657350" lvl="3" indent="-285750">
              <a:buClr>
                <a:schemeClr val="accent1">
                  <a:lumMod val="75000"/>
                </a:schemeClr>
              </a:buClr>
            </a:pPr>
            <a:r>
              <a:rPr lang="en-US" sz="2400" b="0" i="0" kern="1200">
                <a:solidFill>
                  <a:schemeClr val="tx1"/>
                </a:solidFill>
                <a:latin typeface="Arial" panose="020B0604020202020204" pitchFamily="34" charset="0"/>
                <a:ea typeface="+mn-ea"/>
                <a:cs typeface="Arial" panose="020B0604020202020204" pitchFamily="34" charset="0"/>
              </a:rPr>
              <a:t>Sending of client (member) data</a:t>
            </a:r>
          </a:p>
          <a:p>
            <a:pPr marL="1657350" lvl="3" indent="-285750">
              <a:buClr>
                <a:schemeClr val="accent1">
                  <a:lumMod val="75000"/>
                </a:schemeClr>
              </a:buClr>
            </a:pPr>
            <a:r>
              <a:rPr lang="en-US" sz="2400" b="0" i="0" kern="1200">
                <a:solidFill>
                  <a:schemeClr val="tx1"/>
                </a:solidFill>
                <a:latin typeface="Arial" panose="020B0604020202020204" pitchFamily="34" charset="0"/>
                <a:ea typeface="+mn-ea"/>
                <a:cs typeface="Arial" panose="020B0604020202020204" pitchFamily="34" charset="0"/>
              </a:rPr>
              <a:t>Sending of employee (caregiver) data </a:t>
            </a:r>
          </a:p>
          <a:p>
            <a:pPr marL="1657350" lvl="3" indent="-285750">
              <a:buClr>
                <a:schemeClr val="accent1">
                  <a:lumMod val="75000"/>
                </a:schemeClr>
              </a:buClr>
            </a:pPr>
            <a:r>
              <a:rPr lang="en-US" sz="2400" b="0" i="0" kern="1200">
                <a:solidFill>
                  <a:schemeClr val="tx1"/>
                </a:solidFill>
                <a:latin typeface="Arial" panose="020B0604020202020204" pitchFamily="34" charset="0"/>
                <a:ea typeface="+mn-ea"/>
                <a:cs typeface="Arial" panose="020B0604020202020204" pitchFamily="34" charset="0"/>
              </a:rPr>
              <a:t>Sending of visit data</a:t>
            </a:r>
            <a:r>
              <a:rPr lang="en-US" sz="2400">
                <a:latin typeface="Arial" panose="020B0604020202020204" pitchFamily="34" charset="0"/>
                <a:cs typeface="Arial" panose="020B0604020202020204" pitchFamily="34" charset="0"/>
              </a:rPr>
              <a:t> </a:t>
            </a:r>
          </a:p>
          <a:p>
            <a:pPr marL="1028700" lvl="1" indent="-342900">
              <a:lnSpc>
                <a:spcPct val="100000"/>
              </a:lnSpc>
              <a:spcBef>
                <a:spcPts val="600"/>
              </a:spcBef>
              <a:spcAft>
                <a:spcPts val="600"/>
              </a:spcAft>
              <a:buClr>
                <a:schemeClr val="accent1">
                  <a:lumMod val="75000"/>
                </a:schemeClr>
              </a:buClr>
              <a:buFont typeface="Arial" panose="020B0604020202020204" pitchFamily="34" charset="0"/>
              <a:buChar char="•"/>
            </a:pPr>
            <a:r>
              <a:rPr lang="en-US" sz="2400">
                <a:latin typeface="Arial" panose="020B0604020202020204" pitchFamily="34" charset="0"/>
                <a:cs typeface="Arial" panose="020B0604020202020204" pitchFamily="34" charset="0"/>
              </a:rPr>
              <a:t>Return completed testing checklist to Sandata</a:t>
            </a:r>
          </a:p>
          <a:p>
            <a:pPr marL="1028700" lvl="1" indent="-342900">
              <a:lnSpc>
                <a:spcPct val="100000"/>
              </a:lnSpc>
              <a:spcBef>
                <a:spcPts val="600"/>
              </a:spcBef>
              <a:spcAft>
                <a:spcPts val="600"/>
              </a:spcAft>
              <a:buClr>
                <a:schemeClr val="accent1">
                  <a:lumMod val="75000"/>
                </a:schemeClr>
              </a:buClr>
              <a:buFont typeface="Arial" panose="020B0604020202020204" pitchFamily="34" charset="0"/>
              <a:buChar char="•"/>
            </a:pPr>
            <a:r>
              <a:rPr lang="en-US" sz="2400">
                <a:latin typeface="Arial" panose="020B0604020202020204" pitchFamily="34" charset="0"/>
                <a:cs typeface="Arial" panose="020B0604020202020204" pitchFamily="34" charset="0"/>
              </a:rPr>
              <a:t>Sandata reviews and approves checklist</a:t>
            </a:r>
          </a:p>
          <a:p>
            <a:pPr>
              <a:buClr>
                <a:schemeClr val="accent1">
                  <a:lumMod val="75000"/>
                </a:schemeClr>
              </a:buClr>
            </a:pPr>
            <a:r>
              <a:rPr lang="en-US" sz="2400" b="1">
                <a:latin typeface="Arial" panose="020B0604020202020204" pitchFamily="34" charset="0"/>
                <a:cs typeface="Arial" panose="020B0604020202020204" pitchFamily="34" charset="0"/>
              </a:rPr>
              <a:t> </a:t>
            </a:r>
          </a:p>
          <a:p>
            <a:pPr marL="1028700" lvl="1" indent="-342900">
              <a:lnSpc>
                <a:spcPct val="100000"/>
              </a:lnSpc>
              <a:spcBef>
                <a:spcPts val="600"/>
              </a:spcBef>
              <a:spcAft>
                <a:spcPts val="600"/>
              </a:spcAft>
              <a:buClr>
                <a:schemeClr val="accent1">
                  <a:lumMod val="75000"/>
                </a:schemeClr>
              </a:buClr>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4ECE893-6414-4327-85D4-EE294EC07AF8}"/>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8</a:t>
            </a:fld>
            <a:endParaRPr lang="en-US"/>
          </a:p>
        </p:txBody>
      </p:sp>
    </p:spTree>
    <p:extLst>
      <p:ext uri="{BB962C8B-B14F-4D97-AF65-F5344CB8AC3E}">
        <p14:creationId xmlns:p14="http://schemas.microsoft.com/office/powerpoint/2010/main" val="2590022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0AE8-5A13-46E2-93F2-A0283B7AFE3D}"/>
              </a:ext>
            </a:extLst>
          </p:cNvPr>
          <p:cNvSpPr>
            <a:spLocks noGrp="1"/>
          </p:cNvSpPr>
          <p:nvPr>
            <p:ph type="title"/>
          </p:nvPr>
        </p:nvSpPr>
        <p:spPr>
          <a:xfrm>
            <a:off x="0" y="0"/>
            <a:ext cx="10789118" cy="811265"/>
          </a:xfrm>
        </p:spPr>
        <p:txBody>
          <a:bodyPr>
            <a:normAutofit/>
          </a:bodyPr>
          <a:lstStyle/>
          <a:p>
            <a:r>
              <a:rPr lang="en-US" sz="3200">
                <a:solidFill>
                  <a:srgbClr val="4964A2"/>
                </a:solidFill>
                <a:latin typeface="Arial" panose="020B0604020202020204" pitchFamily="34" charset="0"/>
                <a:ea typeface="+mn-ea"/>
              </a:rPr>
              <a:t>Process Overview</a:t>
            </a:r>
          </a:p>
        </p:txBody>
      </p:sp>
      <p:sp>
        <p:nvSpPr>
          <p:cNvPr id="4" name="Content Placeholder 4">
            <a:extLst>
              <a:ext uri="{FF2B5EF4-FFF2-40B4-BE49-F238E27FC236}">
                <a16:creationId xmlns:a16="http://schemas.microsoft.com/office/drawing/2014/main" id="{FDE58020-FDB2-44CD-BAC2-DD6EBAF8F6E9}"/>
              </a:ext>
            </a:extLst>
          </p:cNvPr>
          <p:cNvSpPr>
            <a:spLocks noGrp="1"/>
          </p:cNvSpPr>
          <p:nvPr>
            <p:ph idx="1"/>
          </p:nvPr>
        </p:nvSpPr>
        <p:spPr>
          <a:xfrm>
            <a:off x="462831" y="966800"/>
            <a:ext cx="10979567" cy="4521200"/>
          </a:xfrm>
        </p:spPr>
        <p:txBody>
          <a:bodyPr vert="horz" lIns="91440" tIns="45720" rIns="91440" bIns="45720" rtlCol="0" anchor="t">
            <a:noAutofit/>
          </a:bodyPr>
          <a:lstStyle/>
          <a:p>
            <a:pPr>
              <a:lnSpc>
                <a:spcPct val="100000"/>
              </a:lnSpc>
              <a:spcBef>
                <a:spcPts val="600"/>
              </a:spcBef>
              <a:spcAft>
                <a:spcPts val="600"/>
              </a:spcAft>
              <a:buClr>
                <a:srgbClr val="4E62B2"/>
              </a:buClr>
            </a:pPr>
            <a:r>
              <a:rPr lang="en-US" sz="2400" b="1">
                <a:latin typeface="Arial" panose="020B0604020202020204" pitchFamily="34" charset="0"/>
                <a:cs typeface="Arial" panose="020B0604020202020204" pitchFamily="34" charset="0"/>
              </a:rPr>
              <a:t>Credentials</a:t>
            </a:r>
          </a:p>
          <a:p>
            <a:pPr marL="971550" lvl="1" indent="-285750">
              <a:lnSpc>
                <a:spcPct val="100000"/>
              </a:lnSpc>
              <a:spcBef>
                <a:spcPts val="0"/>
              </a:spcBef>
              <a:buClr>
                <a:schemeClr val="accent1">
                  <a:lumMod val="75000"/>
                </a:schemeClr>
              </a:buClr>
              <a:buFont typeface="Arial" panose="020B0604020202020204" pitchFamily="34" charset="0"/>
              <a:buChar char="•"/>
              <a:defRPr/>
            </a:pPr>
            <a:r>
              <a:rPr lang="en-US" sz="2400" b="0" i="0" kern="1200">
                <a:latin typeface="Arial" panose="020B0604020202020204" pitchFamily="34" charset="0"/>
                <a:ea typeface="+mn-ea"/>
                <a:cs typeface="Arial" panose="020B0604020202020204" pitchFamily="34" charset="0"/>
              </a:rPr>
              <a:t>Each new provider agency completes</a:t>
            </a:r>
            <a:r>
              <a:rPr lang="en-US" sz="2400" b="0" i="0" kern="1200" baseline="0">
                <a:latin typeface="Arial" panose="020B0604020202020204" pitchFamily="34" charset="0"/>
                <a:ea typeface="+mn-ea"/>
                <a:cs typeface="Arial" panose="020B0604020202020204" pitchFamily="34" charset="0"/>
              </a:rPr>
              <a:t> </a:t>
            </a:r>
            <a:r>
              <a:rPr lang="en-US" sz="2400" b="0" i="0" kern="1200" baseline="0">
                <a:solidFill>
                  <a:schemeClr val="tx1"/>
                </a:solidFill>
                <a:latin typeface="Arial" panose="020B0604020202020204" pitchFamily="34" charset="0"/>
                <a:ea typeface="+mn-ea"/>
                <a:cs typeface="Arial" panose="020B0604020202020204" pitchFamily="34" charset="0"/>
              </a:rPr>
              <a:t>CalEVV </a:t>
            </a:r>
            <a:r>
              <a:rPr lang="en-US" sz="2400" b="0" i="0" kern="1200" baseline="0">
                <a:latin typeface="Arial" panose="020B0604020202020204" pitchFamily="34" charset="0"/>
                <a:ea typeface="+mn-ea"/>
                <a:cs typeface="Arial" panose="020B0604020202020204" pitchFamily="34" charset="0"/>
              </a:rPr>
              <a:t>training.</a:t>
            </a:r>
          </a:p>
          <a:p>
            <a:pPr marL="971550" lvl="1" indent="-285750">
              <a:lnSpc>
                <a:spcPct val="100000"/>
              </a:lnSpc>
              <a:spcBef>
                <a:spcPts val="0"/>
              </a:spcBef>
              <a:buClr>
                <a:schemeClr val="accent1">
                  <a:lumMod val="75000"/>
                </a:schemeClr>
              </a:buClr>
              <a:buFont typeface="Arial" panose="020B0604020202020204" pitchFamily="34" charset="0"/>
              <a:buChar char="•"/>
              <a:defRPr/>
            </a:pPr>
            <a:r>
              <a:rPr lang="en-US" sz="2400" b="0" i="0" kern="1200">
                <a:solidFill>
                  <a:schemeClr val="tx1"/>
                </a:solidFill>
                <a:latin typeface="Arial" panose="020B0604020202020204" pitchFamily="34" charset="0"/>
                <a:ea typeface="+mn-ea"/>
                <a:cs typeface="Arial" panose="020B0604020202020204" pitchFamily="34" charset="0"/>
              </a:rPr>
              <a:t>Sandata provides new provider agency production credentials to share with their Alternate EVV Vendor.</a:t>
            </a:r>
          </a:p>
          <a:p>
            <a:pPr>
              <a:lnSpc>
                <a:spcPct val="100000"/>
              </a:lnSpc>
              <a:spcBef>
                <a:spcPts val="600"/>
              </a:spcBef>
              <a:spcAft>
                <a:spcPts val="600"/>
              </a:spcAft>
              <a:buClr>
                <a:srgbClr val="4E62B2"/>
              </a:buClr>
            </a:pPr>
            <a:r>
              <a:rPr lang="en-US" sz="2400" b="1">
                <a:latin typeface="Arial" panose="020B0604020202020204" pitchFamily="34" charset="0"/>
                <a:cs typeface="Arial" panose="020B0604020202020204" pitchFamily="34" charset="0"/>
              </a:rPr>
              <a:t>CalEVV Go-Live</a:t>
            </a:r>
          </a:p>
          <a:p>
            <a:pPr marL="971550" lvl="1" indent="-285750">
              <a:lnSpc>
                <a:spcPct val="100000"/>
              </a:lnSpc>
              <a:spcBef>
                <a:spcPts val="0"/>
              </a:spcBef>
              <a:buClr>
                <a:schemeClr val="accent1">
                  <a:lumMod val="75000"/>
                </a:schemeClr>
              </a:buClr>
              <a:buFont typeface="Arial" panose="020B0604020202020204" pitchFamily="34" charset="0"/>
              <a:buChar char="•"/>
              <a:defRPr/>
            </a:pPr>
            <a:r>
              <a:rPr lang="en-US" sz="2400">
                <a:latin typeface="Arial" panose="020B0604020202020204" pitchFamily="34" charset="0"/>
                <a:ea typeface="+mn-ea"/>
                <a:cs typeface="Arial" panose="020B0604020202020204" pitchFamily="34" charset="0"/>
              </a:rPr>
              <a:t>Alternate EVV Vendor</a:t>
            </a:r>
            <a:r>
              <a:rPr lang="en-US" sz="2400" b="0" i="0" kern="1200">
                <a:solidFill>
                  <a:schemeClr val="tx1"/>
                </a:solidFill>
                <a:latin typeface="Arial" panose="020B0604020202020204" pitchFamily="34" charset="0"/>
                <a:ea typeface="+mn-ea"/>
                <a:cs typeface="Arial" panose="020B0604020202020204" pitchFamily="34" charset="0"/>
              </a:rPr>
              <a:t> begins sending visit</a:t>
            </a:r>
            <a:r>
              <a:rPr lang="en-US" sz="2400" b="0" i="0" kern="1200" baseline="0">
                <a:solidFill>
                  <a:schemeClr val="tx1"/>
                </a:solidFill>
                <a:latin typeface="Arial" panose="020B0604020202020204" pitchFamily="34" charset="0"/>
                <a:ea typeface="+mn-ea"/>
                <a:cs typeface="Arial" panose="020B0604020202020204" pitchFamily="34" charset="0"/>
              </a:rPr>
              <a:t> data</a:t>
            </a:r>
            <a:r>
              <a:rPr lang="en-US" sz="2400" b="0" i="0" kern="1200">
                <a:solidFill>
                  <a:schemeClr val="tx1"/>
                </a:solidFill>
                <a:latin typeface="Arial" panose="020B0604020202020204" pitchFamily="34" charset="0"/>
                <a:ea typeface="+mn-ea"/>
                <a:cs typeface="Arial" panose="020B0604020202020204" pitchFamily="34" charset="0"/>
              </a:rPr>
              <a:t> for new provider agencies who have received production credentials.</a:t>
            </a:r>
            <a:endParaRPr lang="en-US" sz="2400" b="0" i="0" kern="1200" baseline="0">
              <a:solidFill>
                <a:schemeClr val="tx1"/>
              </a:solidFill>
              <a:latin typeface="Arial" panose="020B0604020202020204" pitchFamily="34" charset="0"/>
              <a:ea typeface="+mn-ea"/>
              <a:cs typeface="Arial" panose="020B0604020202020204" pitchFamily="34" charset="0"/>
            </a:endParaRPr>
          </a:p>
          <a:p>
            <a:pPr marL="971550" lvl="1" indent="-285750">
              <a:lnSpc>
                <a:spcPct val="100000"/>
              </a:lnSpc>
              <a:spcBef>
                <a:spcPts val="0"/>
              </a:spcBef>
              <a:buClr>
                <a:schemeClr val="accent1">
                  <a:lumMod val="75000"/>
                </a:schemeClr>
              </a:buClr>
              <a:buFont typeface="Arial" panose="020B0604020202020204" pitchFamily="34" charset="0"/>
              <a:buChar char="•"/>
              <a:defRPr/>
            </a:pPr>
            <a:endParaRPr lang="en-US" sz="2400" b="0" i="0" kern="1200">
              <a:solidFill>
                <a:schemeClr val="tx1"/>
              </a:solidFill>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036E1B18-B3EC-4700-B19D-5C34AB2F52B5}"/>
              </a:ext>
            </a:extLst>
          </p:cNvPr>
          <p:cNvSpPr>
            <a:spLocks noGrp="1"/>
          </p:cNvSpPr>
          <p:nvPr>
            <p:ph type="sldNum" sz="quarter" idx="12"/>
          </p:nvPr>
        </p:nvSpPr>
        <p:spPr/>
        <p:txBody>
          <a:bodyPr/>
          <a:lstStyle/>
          <a:p>
            <a:r>
              <a:rPr lang="en-US"/>
              <a:t>2022 Sandata Technologies, LLC - Confidential &amp; Proprietary    |    </a:t>
            </a:r>
            <a:fld id="{B2923776-54BA-0E4D-9E25-9D877C7DFB29}" type="slidenum">
              <a:rPr lang="en-US" smtClean="0"/>
              <a:pPr/>
              <a:t>9</a:t>
            </a:fld>
            <a:endParaRPr lang="en-US"/>
          </a:p>
        </p:txBody>
      </p:sp>
    </p:spTree>
    <p:extLst>
      <p:ext uri="{BB962C8B-B14F-4D97-AF65-F5344CB8AC3E}">
        <p14:creationId xmlns:p14="http://schemas.microsoft.com/office/powerpoint/2010/main" val="1011093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85E05EFC5EE1409B322135D561F9DB" ma:contentTypeVersion="23" ma:contentTypeDescription="Create a new document." ma:contentTypeScope="" ma:versionID="134afbe94c8f9f6b74380c8a138f2cd2">
  <xsd:schema xmlns:xsd="http://www.w3.org/2001/XMLSchema" xmlns:xs="http://www.w3.org/2001/XMLSchema" xmlns:p="http://schemas.microsoft.com/office/2006/metadata/properties" xmlns:ns1="http://schemas.microsoft.com/sharepoint/v3" xmlns:ns2="57388059-41d2-4280-819b-8c39c580c0c1" xmlns:ns3="31c47f7f-4268-4023-86ad-55acd6f1adee" targetNamespace="http://schemas.microsoft.com/office/2006/metadata/properties" ma:root="true" ma:fieldsID="4b61eb1714304c2a7e7429ca00f4e543" ns1:_="" ns2:_="" ns3:_="">
    <xsd:import namespace="http://schemas.microsoft.com/sharepoint/v3"/>
    <xsd:import namespace="57388059-41d2-4280-819b-8c39c580c0c1"/>
    <xsd:import namespace="31c47f7f-4268-4023-86ad-55acd6f1ad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MediaServiceLocation" minOccurs="0"/>
                <xsd:element ref="ns2:Notes" minOccurs="0"/>
                <xsd:element ref="ns3:TaxCatchAll" minOccurs="0"/>
                <xsd:element ref="ns2:lcf76f155ced4ddcb4097134ff3c332f"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388059-41d2-4280-819b-8c39c580c0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Notes" ma:index="23" nillable="true" ma:displayName="Link" ma:format="Dropdown" ma:internalName="Notes">
      <xsd:simpleType>
        <xsd:restriction base="dms:Text">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7082dd19-df9b-406f-aff1-47a0f8b56f7e" ma:termSetId="09814cd3-568e-fe90-9814-8d621ff8fb84" ma:anchorId="fba54fb3-c3e1-fe81-a776-ca4b69148c4d" ma:open="true" ma:isKeyword="false">
      <xsd:complexType>
        <xsd:sequence>
          <xsd:element ref="pc:Terms" minOccurs="0" maxOccurs="1"/>
        </xsd:sequence>
      </xsd:complexType>
    </xsd:element>
    <xsd:element name="Status" ma:index="27" nillable="true" ma:displayName="Status" ma:format="Dropdown" ma:internalName="Status">
      <xsd:complexType>
        <xsd:complexContent>
          <xsd:extension base="dms:MultiChoice">
            <xsd:sequence>
              <xsd:element name="Value" maxOccurs="unbounded" minOccurs="0" nillable="true">
                <xsd:simpleType>
                  <xsd:restriction base="dms:Choice">
                    <xsd:enumeration value="Drafted"/>
                    <xsd:enumeration value="Approved"/>
                    <xsd:enumeration value="Upload to Client Site"/>
                    <xsd:enumeration value="Linked to Agenda/Email"/>
                    <xsd:enumeration value="Notification Sent"/>
                    <xsd:enumeration value="Do Not Post to Client SP"/>
                    <xsd:enumeration value="Old Version-Do Not Edit"/>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c47f7f-4268-4023-86ad-55acd6f1ade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c51dba2-54df-463c-947b-778035483543}" ma:internalName="TaxCatchAll" ma:showField="CatchAllData" ma:web="31c47f7f-4268-4023-86ad-55acd6f1ad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Notes xmlns="57388059-41d2-4280-819b-8c39c580c0c1" xsi:nil="true"/>
    <TaxCatchAll xmlns="31c47f7f-4268-4023-86ad-55acd6f1adee" xsi:nil="true"/>
    <lcf76f155ced4ddcb4097134ff3c332f xmlns="57388059-41d2-4280-819b-8c39c580c0c1">
      <Terms xmlns="http://schemas.microsoft.com/office/infopath/2007/PartnerControls"/>
    </lcf76f155ced4ddcb4097134ff3c332f>
    <SharedWithUsers xmlns="31c47f7f-4268-4023-86ad-55acd6f1adee">
      <UserInfo>
        <DisplayName>Clella Newcomb</DisplayName>
        <AccountId>152</AccountId>
        <AccountType/>
      </UserInfo>
      <UserInfo>
        <DisplayName>Marie DiCola</DisplayName>
        <AccountId>48</AccountId>
        <AccountType/>
      </UserInfo>
    </SharedWithUsers>
    <Status xmlns="57388059-41d2-4280-819b-8c39c580c0c1" xsi:nil="true"/>
  </documentManagement>
</p:properties>
</file>

<file path=customXml/itemProps1.xml><?xml version="1.0" encoding="utf-8"?>
<ds:datastoreItem xmlns:ds="http://schemas.openxmlformats.org/officeDocument/2006/customXml" ds:itemID="{B5E6BFFA-1553-4773-9454-9DE6DFC1EC57}">
  <ds:schemaRefs>
    <ds:schemaRef ds:uri="http://schemas.microsoft.com/sharepoint/v3/contenttype/forms"/>
  </ds:schemaRefs>
</ds:datastoreItem>
</file>

<file path=customXml/itemProps2.xml><?xml version="1.0" encoding="utf-8"?>
<ds:datastoreItem xmlns:ds="http://schemas.openxmlformats.org/officeDocument/2006/customXml" ds:itemID="{5607A562-6ED7-4DEE-9E8D-501DDB8758FE}"/>
</file>

<file path=customXml/itemProps3.xml><?xml version="1.0" encoding="utf-8"?>
<ds:datastoreItem xmlns:ds="http://schemas.openxmlformats.org/officeDocument/2006/customXml" ds:itemID="{98E97460-B2CD-4705-B5AB-A9FF8D71117D}">
  <ds:schemaRefs>
    <ds:schemaRef ds:uri="http://purl.org/dc/terms/"/>
    <ds:schemaRef ds:uri="http://schemas.microsoft.com/office/2006/documentManagement/types"/>
    <ds:schemaRef ds:uri="http://www.w3.org/XML/1998/namespace"/>
    <ds:schemaRef ds:uri="http://purl.org/dc/elements/1.1/"/>
    <ds:schemaRef ds:uri="http://schemas.microsoft.com/office/infopath/2007/PartnerControls"/>
    <ds:schemaRef ds:uri="http://schemas.microsoft.com/sharepoint/v3"/>
    <ds:schemaRef ds:uri="http://schemas.openxmlformats.org/package/2006/metadata/core-properties"/>
    <ds:schemaRef ds:uri="http://purl.org/dc/dcmitype/"/>
    <ds:schemaRef ds:uri="31c47f7f-4268-4023-86ad-55acd6f1adee"/>
    <ds:schemaRef ds:uri="57388059-41d2-4280-819b-8c39c580c0c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86</TotalTime>
  <Words>3479</Words>
  <Application>Microsoft Office PowerPoint</Application>
  <PresentationFormat>Widescreen</PresentationFormat>
  <Paragraphs>582</Paragraphs>
  <Slides>44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Century Gothic</vt:lpstr>
      <vt:lpstr>Lato</vt:lpstr>
      <vt:lpstr>Lato Light</vt:lpstr>
      <vt:lpstr>Lato Medium</vt:lpstr>
      <vt:lpstr>Scandia</vt:lpstr>
      <vt:lpstr>Segoe UI</vt:lpstr>
      <vt:lpstr>Symbol</vt:lpstr>
      <vt:lpstr>Times New Roman</vt:lpstr>
      <vt:lpstr>Office Theme</vt:lpstr>
      <vt:lpstr>PowerPoint Presentation</vt:lpstr>
      <vt:lpstr>Welcome and Town Hall Guidelines</vt:lpstr>
      <vt:lpstr>Agenda</vt:lpstr>
      <vt:lpstr>CalEVV Status and Process Overview</vt:lpstr>
      <vt:lpstr>CalEVV Provider Self-Registration Process </vt:lpstr>
      <vt:lpstr>CalEVV Provider Self-Registration Process Continued </vt:lpstr>
      <vt:lpstr>Alternate EVV Vendor Testing &amp; Certification </vt:lpstr>
      <vt:lpstr>Alternate EVV Vendor Testing &amp; Certification Continued</vt:lpstr>
      <vt:lpstr>Process Overview</vt:lpstr>
      <vt:lpstr>EVV Vendor Specification </vt:lpstr>
      <vt:lpstr>Understanding the Alt EVV Vendor Specification</vt:lpstr>
      <vt:lpstr>Client Overview</vt:lpstr>
      <vt:lpstr>Client Overview</vt:lpstr>
      <vt:lpstr>Client Payer Child Segment</vt:lpstr>
      <vt:lpstr>Client Payer Child Segment Continued</vt:lpstr>
      <vt:lpstr>Client Overview: JSON</vt:lpstr>
      <vt:lpstr>Client Overview: JSON</vt:lpstr>
      <vt:lpstr>Client Overview: JSON</vt:lpstr>
      <vt:lpstr>Client Overview: JSON</vt:lpstr>
      <vt:lpstr>Employee Overview (Caregiver/Staff)</vt:lpstr>
      <vt:lpstr>Visit Overview</vt:lpstr>
      <vt:lpstr>Visit Overview Continued</vt:lpstr>
      <vt:lpstr>Visit Overview Continued</vt:lpstr>
      <vt:lpstr>Visit Overview Continued</vt:lpstr>
      <vt:lpstr>Services and Modifiers</vt:lpstr>
      <vt:lpstr>Visit Exceptions</vt:lpstr>
      <vt:lpstr>Configuration for CalEVV</vt:lpstr>
      <vt:lpstr>Configuration for CalEVV</vt:lpstr>
      <vt:lpstr>CalEVV User Guide</vt:lpstr>
      <vt:lpstr>Common Alternate EVV Vendor Support Issues</vt:lpstr>
      <vt:lpstr>Common Alternate EVV Vendor Support Issues</vt:lpstr>
      <vt:lpstr>Common Alternate EVV Vendor Support Issues</vt:lpstr>
      <vt:lpstr>Common Alternate EVV Vendor Support Issues</vt:lpstr>
      <vt:lpstr>Common Alternate EVV Vendor Support Issues</vt:lpstr>
      <vt:lpstr>Common Alternate EVV Vendor Support Issues</vt:lpstr>
      <vt:lpstr>Common Alternate EVV Vendor Support Issues</vt:lpstr>
      <vt:lpstr>Common Alternate EVV Vendor Support Issues</vt:lpstr>
      <vt:lpstr>Common Alternate EVV Vendor Support Issues</vt:lpstr>
      <vt:lpstr>Common Alternate EVV Vendor Support Issues</vt:lpstr>
      <vt:lpstr>Frequently Asked Questions</vt:lpstr>
      <vt:lpstr>Integration Best Practices</vt:lpstr>
      <vt:lpstr>Integration Best Practices Continued</vt:lpstr>
      <vt:lpstr>Alternate EVV Vendor Support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EVV_Vendor_Town_Hall_Go-Live_PRESENTATION_20211108_C3.0</dc:title>
  <dc:creator>Hoyden Creative Group</dc:creator>
  <cp:lastModifiedBy>Clella Newcomb</cp:lastModifiedBy>
  <cp:revision>1</cp:revision>
  <cp:lastPrinted>2021-08-05T16:02:53Z</cp:lastPrinted>
  <dcterms:created xsi:type="dcterms:W3CDTF">2021-01-25T20:43:13Z</dcterms:created>
  <dcterms:modified xsi:type="dcterms:W3CDTF">2022-11-03T21:50:32Z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0x0101001785E05EFC5EE1409B322135D561F9DB</vt:lpwstr>
  </property>
  <property fmtid="{D5CDD505-2E9C-101B-9397-08002B2CF9AE}" pid="3" name="_dlc_DocIdItemGuid">
    <vt:lpwstr>97537c07-deff-4217-a625-21b1c25bf28f</vt:lpwstr>
  </property>
  <property fmtid="{D5CDD505-2E9C-101B-9397-08002B2CF9AE}" pid="4" name="MediaServiceImageTags">
    <vt:lpwstr/>
  </property>
</Properties>
</file>